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9" r:id="rId2"/>
    <p:sldId id="298" r:id="rId3"/>
    <p:sldId id="297" r:id="rId4"/>
    <p:sldId id="299" r:id="rId5"/>
    <p:sldId id="300" r:id="rId6"/>
    <p:sldId id="261" r:id="rId7"/>
    <p:sldId id="262" r:id="rId8"/>
    <p:sldId id="271" r:id="rId9"/>
    <p:sldId id="283" r:id="rId10"/>
    <p:sldId id="265" r:id="rId11"/>
    <p:sldId id="29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D280503-D2B5-4876-B5F7-8E9DC4F248BB}">
          <p14:sldIdLst>
            <p14:sldId id="259"/>
            <p14:sldId id="298"/>
            <p14:sldId id="297"/>
            <p14:sldId id="299"/>
            <p14:sldId id="300"/>
            <p14:sldId id="261"/>
            <p14:sldId id="262"/>
            <p14:sldId id="271"/>
            <p14:sldId id="283"/>
            <p14:sldId id="265"/>
            <p14:sldId id="296"/>
          </p14:sldIdLst>
        </p14:section>
        <p14:section name="无标题节" id="{9D58B0E0-570F-4FE5-9170-176A80BCEA8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F2D8"/>
    <a:srgbClr val="EBDAAF"/>
    <a:srgbClr val="AA2E39"/>
    <a:srgbClr val="E1713B"/>
    <a:srgbClr val="FCFCFC"/>
    <a:srgbClr val="1A3C71"/>
    <a:srgbClr val="EE6A06"/>
    <a:srgbClr val="1A3C72"/>
    <a:srgbClr val="0E6E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42" autoAdjust="0"/>
    <p:restoredTop sz="90875" autoAdjust="0"/>
  </p:normalViewPr>
  <p:slideViewPr>
    <p:cSldViewPr snapToGrid="0">
      <p:cViewPr varScale="1">
        <p:scale>
          <a:sx n="77" d="100"/>
          <a:sy n="77" d="100"/>
        </p:scale>
        <p:origin x="926" y="2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CC3C1-18CA-4EC3-94D3-EDDCE5A24CCE}" type="datetimeFigureOut">
              <a:rPr lang="zh-CN" altLang="en-US" smtClean="0"/>
              <a:t>2022/8/12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EA69A5-9D96-49C3-A2F6-A10763D70E4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Dota2</a:t>
            </a:r>
          </a:p>
          <a:p>
            <a:r>
              <a:rPr lang="zh-CN" altLang="en-US" dirty="0"/>
              <a:t>适用奖励稀疏</a:t>
            </a:r>
            <a:endParaRPr lang="en-US" altLang="zh-CN" dirty="0"/>
          </a:p>
          <a:p>
            <a:r>
              <a:rPr lang="zh-CN" altLang="en-US" dirty="0"/>
              <a:t>将学习到的知识用于其它任务</a:t>
            </a:r>
            <a:endParaRPr lang="en-US" altLang="zh-CN" dirty="0"/>
          </a:p>
          <a:p>
            <a:r>
              <a:rPr lang="zh-CN" altLang="en-US" dirty="0"/>
              <a:t>游戏适用于用强化学习来解决，因为存在模拟器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047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行为策略和目标策略是否一样</a:t>
            </a:r>
            <a:endParaRPr lang="en-US" altLang="zh-CN" dirty="0"/>
          </a:p>
          <a:p>
            <a:r>
              <a:rPr lang="en-US" altLang="zh-CN" dirty="0"/>
              <a:t>On-policy: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训练数据相关性强，样本利用率低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Off-policy: 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本质上还是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online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的，需要与环境进行交互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1139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Offline</a:t>
            </a:r>
            <a:r>
              <a:rPr lang="zh-CN" altLang="en-US" dirty="0"/>
              <a:t>和</a:t>
            </a:r>
            <a:r>
              <a:rPr lang="en-US" altLang="zh-CN" dirty="0"/>
              <a:t>IL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	IL</a:t>
            </a:r>
            <a:r>
              <a:rPr lang="zh-CN" altLang="en-US" dirty="0"/>
              <a:t>需要专家数据，</a:t>
            </a:r>
            <a:r>
              <a:rPr lang="en-US" altLang="zh-CN" dirty="0"/>
              <a:t>offline</a:t>
            </a:r>
            <a:r>
              <a:rPr lang="zh-CN" altLang="en-US" dirty="0"/>
              <a:t>不需要</a:t>
            </a:r>
            <a:endParaRPr lang="en-US" altLang="zh-CN" dirty="0"/>
          </a:p>
          <a:p>
            <a:r>
              <a:rPr lang="en-US" altLang="zh-CN" dirty="0"/>
              <a:t>	IL</a:t>
            </a:r>
            <a:r>
              <a:rPr lang="zh-CN" altLang="en-US" dirty="0"/>
              <a:t>不需要奖励，</a:t>
            </a:r>
            <a:r>
              <a:rPr lang="en-US" altLang="zh-CN" dirty="0"/>
              <a:t>offline</a:t>
            </a:r>
            <a:r>
              <a:rPr lang="zh-CN" altLang="en-US" dirty="0"/>
              <a:t>需要</a:t>
            </a:r>
            <a:endParaRPr lang="en-US" altLang="zh-CN" dirty="0"/>
          </a:p>
          <a:p>
            <a:r>
              <a:rPr lang="en-US" altLang="zh-CN" dirty="0"/>
              <a:t>	offline</a:t>
            </a:r>
            <a:r>
              <a:rPr lang="zh-CN" altLang="en-US" dirty="0"/>
              <a:t>更加通用</a:t>
            </a:r>
            <a:endParaRPr lang="en-US" altLang="zh-CN" dirty="0"/>
          </a:p>
          <a:p>
            <a:r>
              <a:rPr lang="en-US" altLang="zh-CN" dirty="0"/>
              <a:t>Offline</a:t>
            </a:r>
            <a:r>
              <a:rPr lang="zh-CN" altLang="en-US" dirty="0"/>
              <a:t>适用于数据收集困难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9276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Monte Carlo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5332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Absent data</a:t>
            </a:r>
            <a:r>
              <a:rPr lang="zh-CN" altLang="en-US" dirty="0"/>
              <a:t>：不是每个状态每个动作都走过，当走了数据池里面没有的状态之后，就会导致无法正确的更新对应状态的值函数</a:t>
            </a:r>
            <a:endParaRPr lang="en-US" altLang="zh-CN" dirty="0"/>
          </a:p>
          <a:p>
            <a:r>
              <a:rPr lang="en-US" altLang="zh-CN" dirty="0"/>
              <a:t>Model Bias: </a:t>
            </a:r>
            <a:r>
              <a:rPr lang="zh-CN" altLang="en-US" dirty="0"/>
              <a:t>对于一个随机的</a:t>
            </a:r>
            <a:r>
              <a:rPr lang="en-US" altLang="zh-CN" dirty="0"/>
              <a:t>MDP</a:t>
            </a:r>
            <a:r>
              <a:rPr lang="zh-CN" altLang="en-US" dirty="0"/>
              <a:t>过程，不可能进行无限的遍历，这会导致对值函数的有偏估计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575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当前状态选择的动作要在</a:t>
            </a:r>
            <a:r>
              <a:rPr lang="en-US" altLang="zh-CN" dirty="0"/>
              <a:t>batch</a:t>
            </a:r>
            <a:r>
              <a:rPr lang="zh-CN" altLang="en-US" dirty="0"/>
              <a:t>里面存在再去选</a:t>
            </a:r>
            <a:endParaRPr lang="en-US" altLang="zh-CN" dirty="0"/>
          </a:p>
          <a:p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定理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2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：对于确定性的 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MDP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和任意的奖励函数，当且仅当策略 </a:t>
            </a:r>
            <a:r>
              <a:rPr lang="el-GR" altLang="zh-CN" b="0" i="0" dirty="0">
                <a:solidFill>
                  <a:srgbClr val="121212"/>
                </a:solidFill>
                <a:effectLst/>
                <a:latin typeface="-apple-system"/>
              </a:rPr>
              <a:t>π 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是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batch-constrained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时误差为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0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，如果数据集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B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是连续的，则该策略一定存在。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定理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RM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随机逼近方法，通过对环境标准的采样，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BCQL 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可以收敛到最优的值函数 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定理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4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：给定一个确定的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MDP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Batch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是连续的，再使用随机逼近的方法，那么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Batch-constrained Q-learning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就是能够收敛到最优的情况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489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如何实现所选动作出现在</a:t>
            </a:r>
            <a:r>
              <a:rPr lang="en-US" altLang="zh-CN" dirty="0"/>
              <a:t>Batch</a:t>
            </a:r>
            <a:r>
              <a:rPr lang="zh-CN" altLang="en-US" dirty="0"/>
              <a:t>中</a:t>
            </a:r>
            <a:endParaRPr lang="en-US" altLang="zh-CN" dirty="0"/>
          </a:p>
          <a:p>
            <a:r>
              <a:rPr lang="zh-CN" altLang="en-US" dirty="0"/>
              <a:t>扰动模型：可能生成模型一直采样到同一个动作，为了可以选到更多的动作（生成模型是向正态分布靠拢的）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474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A69A5-9D96-49C3-A2F6-A10763D70E4C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3BBA-EA33-45B6-9E58-1250F177BF65}" type="datetimeFigureOut">
              <a:rPr lang="zh-CN" altLang="en-US" smtClean="0"/>
              <a:t>2022/8/12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0DBF0-0789-41DF-9EF0-A02B7F41CD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3BBA-EA33-45B6-9E58-1250F177BF65}" type="datetimeFigureOut">
              <a:rPr lang="zh-CN" altLang="en-US" smtClean="0"/>
              <a:t>2022/8/12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0DBF0-0789-41DF-9EF0-A02B7F41CDF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 descr="图片包含 笔记本, 电脑, 游戏机, 桌子&#10;&#10;描述已自动生成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390125" y="-6794147"/>
            <a:ext cx="4557119" cy="3412949"/>
          </a:xfrm>
          <a:prstGeom prst="rect">
            <a:avLst/>
          </a:prstGeom>
          <a:noFill/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ransition spd="slow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C3BBA-EA33-45B6-9E58-1250F177BF65}" type="datetimeFigureOut">
              <a:rPr lang="zh-CN" altLang="en-US" smtClean="0"/>
              <a:t>2022/8/12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0DBF0-0789-41DF-9EF0-A02B7F41CDF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图片 5" descr="图片包含 笔记本, 电脑, 游戏机, 桌子&#10;&#10;描述已自动生成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390125" y="-6794147"/>
            <a:ext cx="4557119" cy="3412949"/>
          </a:xfrm>
          <a:prstGeom prst="rect">
            <a:avLst/>
          </a:prstGeom>
          <a:noFill/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: 圆角 4"/>
          <p:cNvSpPr/>
          <p:nvPr userDrawn="1"/>
        </p:nvSpPr>
        <p:spPr>
          <a:xfrm>
            <a:off x="406400" y="396240"/>
            <a:ext cx="11379200" cy="6065520"/>
          </a:xfrm>
          <a:prstGeom prst="roundRect">
            <a:avLst>
              <a:gd name="adj" fmla="val 0"/>
            </a:avLst>
          </a:prstGeom>
          <a:noFill/>
          <a:ln w="381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/>
          <p:cNvSpPr/>
          <p:nvPr userDrawn="1"/>
        </p:nvSpPr>
        <p:spPr>
          <a:xfrm>
            <a:off x="325120" y="31496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 userDrawn="1"/>
        </p:nvSpPr>
        <p:spPr>
          <a:xfrm>
            <a:off x="325120" y="638048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/>
          <p:cNvSpPr/>
          <p:nvPr userDrawn="1"/>
        </p:nvSpPr>
        <p:spPr>
          <a:xfrm>
            <a:off x="11704320" y="31496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 userDrawn="1"/>
        </p:nvSpPr>
        <p:spPr>
          <a:xfrm>
            <a:off x="11704320" y="638048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C3BBA-EA33-45B6-9E58-1250F177BF65}" type="datetimeFigureOut">
              <a:rPr lang="zh-CN" altLang="en-US" smtClean="0"/>
              <a:t>2022/8/12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0DBF0-0789-41DF-9EF0-A02B7F41CD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random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40.png"/><Relationship Id="rId12" Type="http://schemas.openxmlformats.org/officeDocument/2006/relationships/image" Target="../media/image4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6" Type="http://schemas.openxmlformats.org/officeDocument/2006/relationships/image" Target="../media/image39.png"/><Relationship Id="rId11" Type="http://schemas.openxmlformats.org/officeDocument/2006/relationships/image" Target="../media/image43.png"/><Relationship Id="rId5" Type="http://schemas.openxmlformats.org/officeDocument/2006/relationships/image" Target="../media/image38.png"/><Relationship Id="rId10" Type="http://schemas.openxmlformats.org/officeDocument/2006/relationships/image" Target="../media/image42.png"/><Relationship Id="rId4" Type="http://schemas.openxmlformats.org/officeDocument/2006/relationships/image" Target="../media/image3.png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hyperlink" Target="https://sites.google.com/view/offlinerltutorial-neurips2020/home" TargetMode="Externa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23.jpe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90.png"/><Relationship Id="rId9" Type="http://schemas.openxmlformats.org/officeDocument/2006/relationships/image" Target="../media/image24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Relationship Id="rId1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/>
          <p:cNvSpPr/>
          <p:nvPr/>
        </p:nvSpPr>
        <p:spPr>
          <a:xfrm>
            <a:off x="325120" y="31496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宋体" panose="02010600030101010101" charset="-122"/>
              <a:ea typeface="宋体" panose="02010600030101010101" charset="-122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325120" y="638048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/>
          <p:cNvSpPr/>
          <p:nvPr/>
        </p:nvSpPr>
        <p:spPr>
          <a:xfrm>
            <a:off x="11704320" y="31496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宋体" panose="02010600030101010101" charset="-122"/>
              <a:ea typeface="宋体" panose="02010600030101010101" charset="-122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11724640" y="638048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91241" y="522720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92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148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9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0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1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2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3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4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5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6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7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8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9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0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1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3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4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5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6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7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8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96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39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0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1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2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3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4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5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6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7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98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106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7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8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9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0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1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4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5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7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8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9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0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1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2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3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4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5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6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7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8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9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0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1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2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3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4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5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6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7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8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8FE3BA47-7F35-CF8C-C722-2A7AB892D9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364" y="2190750"/>
            <a:ext cx="10487025" cy="2476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2465" y="566289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2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8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3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7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34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6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37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38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39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40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41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4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47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6417B86B-582E-6B03-0F4C-254EF9F6B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179" y="428459"/>
            <a:ext cx="3814973" cy="600108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24946F1-1491-9097-AE9E-4FDBB17778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84143"/>
            <a:ext cx="4770476" cy="20478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715876" y="1984482"/>
            <a:ext cx="8760248" cy="404499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宋体" panose="02010600030101010101" charset="-122"/>
              <a:ea typeface="宋体" panose="02010600030101010101" charset="-122"/>
            </a:endParaRPr>
          </a:p>
        </p:txBody>
      </p:sp>
      <p:pic>
        <p:nvPicPr>
          <p:cNvPr id="116" name="图片 1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679746" y="2023239"/>
            <a:ext cx="8760248" cy="4044998"/>
          </a:xfrm>
          <a:custGeom>
            <a:avLst/>
            <a:gdLst>
              <a:gd name="connsiteX0" fmla="*/ 0 w 8760248"/>
              <a:gd name="connsiteY0" fmla="*/ 0 h 4044998"/>
              <a:gd name="connsiteX1" fmla="*/ 8760248 w 8760248"/>
              <a:gd name="connsiteY1" fmla="*/ 0 h 4044998"/>
              <a:gd name="connsiteX2" fmla="*/ 8760248 w 8760248"/>
              <a:gd name="connsiteY2" fmla="*/ 4044998 h 4044998"/>
              <a:gd name="connsiteX3" fmla="*/ 0 w 8760248"/>
              <a:gd name="connsiteY3" fmla="*/ 4044998 h 4044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60248" h="4044998">
                <a:moveTo>
                  <a:pt x="0" y="0"/>
                </a:moveTo>
                <a:lnTo>
                  <a:pt x="8760248" y="0"/>
                </a:lnTo>
                <a:lnTo>
                  <a:pt x="8760248" y="4044998"/>
                </a:lnTo>
                <a:lnTo>
                  <a:pt x="0" y="4044998"/>
                </a:lnTo>
                <a:close/>
              </a:path>
            </a:pathLst>
          </a:custGeom>
        </p:spPr>
      </p:pic>
      <p:sp>
        <p:nvSpPr>
          <p:cNvPr id="7" name="矩形: 圆角 6"/>
          <p:cNvSpPr/>
          <p:nvPr/>
        </p:nvSpPr>
        <p:spPr>
          <a:xfrm>
            <a:off x="406400" y="396240"/>
            <a:ext cx="11379200" cy="6065520"/>
          </a:xfrm>
          <a:prstGeom prst="roundRect">
            <a:avLst>
              <a:gd name="adj" fmla="val 0"/>
            </a:avLst>
          </a:prstGeom>
          <a:noFill/>
          <a:ln w="38100" cap="flat" cmpd="sng" algn="ctr">
            <a:solidFill>
              <a:schemeClr val="accent3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/>
        </p:nvSpPr>
        <p:spPr>
          <a:xfrm>
            <a:off x="325120" y="31496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宋体" panose="02010600030101010101" charset="-122"/>
              <a:ea typeface="宋体" panose="02010600030101010101" charset="-122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325120" y="638048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/>
          <p:cNvSpPr/>
          <p:nvPr/>
        </p:nvSpPr>
        <p:spPr>
          <a:xfrm>
            <a:off x="11704320" y="31496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宋体" panose="02010600030101010101" charset="-122"/>
              <a:ea typeface="宋体" panose="02010600030101010101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59280" y="2165490"/>
            <a:ext cx="8473440" cy="3745491"/>
          </a:xfrm>
          <a:prstGeom prst="rect">
            <a:avLst/>
          </a:prstGeom>
          <a:noFill/>
          <a:ln w="254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宋体" panose="02010600030101010101" charset="-122"/>
              <a:ea typeface="宋体" panose="02010600030101010101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719641" y="3119235"/>
            <a:ext cx="725023" cy="2610192"/>
            <a:chOff x="-2310884" y="-5157494"/>
            <a:chExt cx="1195754" cy="4893143"/>
          </a:xfrm>
        </p:grpSpPr>
        <p:sp>
          <p:nvSpPr>
            <p:cNvPr id="81" name="矩形: 圆角 80"/>
            <p:cNvSpPr/>
            <p:nvPr/>
          </p:nvSpPr>
          <p:spPr>
            <a:xfrm>
              <a:off x="-2310884" y="-5157494"/>
              <a:ext cx="1195754" cy="4893143"/>
            </a:xfrm>
            <a:prstGeom prst="round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82" name="矩形: 圆角 81"/>
            <p:cNvSpPr/>
            <p:nvPr/>
          </p:nvSpPr>
          <p:spPr>
            <a:xfrm>
              <a:off x="-2170207" y="-4988495"/>
              <a:ext cx="914400" cy="4529024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83" name="矩形: 圆角 82"/>
            <p:cNvSpPr/>
            <p:nvPr/>
          </p:nvSpPr>
          <p:spPr>
            <a:xfrm>
              <a:off x="-2247372" y="-5069570"/>
              <a:ext cx="1068730" cy="4717296"/>
            </a:xfrm>
            <a:prstGeom prst="round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pic>
          <p:nvPicPr>
            <p:cNvPr id="86" name="图片 85" descr="图片包含 笔记本, 电脑, 游戏机, 桌子&#10;&#10;描述已自动生成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-2170207" y="-4988495"/>
              <a:ext cx="914400" cy="4529024"/>
            </a:xfrm>
            <a:custGeom>
              <a:avLst/>
              <a:gdLst>
                <a:gd name="connsiteX0" fmla="*/ 152403 w 914400"/>
                <a:gd name="connsiteY0" fmla="*/ 0 h 4529024"/>
                <a:gd name="connsiteX1" fmla="*/ 761997 w 914400"/>
                <a:gd name="connsiteY1" fmla="*/ 0 h 4529024"/>
                <a:gd name="connsiteX2" fmla="*/ 914400 w 914400"/>
                <a:gd name="connsiteY2" fmla="*/ 152403 h 4529024"/>
                <a:gd name="connsiteX3" fmla="*/ 914400 w 914400"/>
                <a:gd name="connsiteY3" fmla="*/ 4376621 h 4529024"/>
                <a:gd name="connsiteX4" fmla="*/ 761997 w 914400"/>
                <a:gd name="connsiteY4" fmla="*/ 4529024 h 4529024"/>
                <a:gd name="connsiteX5" fmla="*/ 152403 w 914400"/>
                <a:gd name="connsiteY5" fmla="*/ 4529024 h 4529024"/>
                <a:gd name="connsiteX6" fmla="*/ 0 w 914400"/>
                <a:gd name="connsiteY6" fmla="*/ 4376621 h 4529024"/>
                <a:gd name="connsiteX7" fmla="*/ 0 w 914400"/>
                <a:gd name="connsiteY7" fmla="*/ 152403 h 4529024"/>
                <a:gd name="connsiteX8" fmla="*/ 152403 w 914400"/>
                <a:gd name="connsiteY8" fmla="*/ 0 h 4529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4400" h="4529024">
                  <a:moveTo>
                    <a:pt x="152403" y="0"/>
                  </a:moveTo>
                  <a:lnTo>
                    <a:pt x="761997" y="0"/>
                  </a:lnTo>
                  <a:cubicBezTo>
                    <a:pt x="846167" y="0"/>
                    <a:pt x="914400" y="68233"/>
                    <a:pt x="914400" y="152403"/>
                  </a:cubicBezTo>
                  <a:lnTo>
                    <a:pt x="914400" y="4376621"/>
                  </a:lnTo>
                  <a:cubicBezTo>
                    <a:pt x="914400" y="4460791"/>
                    <a:pt x="846167" y="4529024"/>
                    <a:pt x="761997" y="4529024"/>
                  </a:cubicBezTo>
                  <a:lnTo>
                    <a:pt x="152403" y="4529024"/>
                  </a:lnTo>
                  <a:cubicBezTo>
                    <a:pt x="68233" y="4529024"/>
                    <a:pt x="0" y="4460791"/>
                    <a:pt x="0" y="4376621"/>
                  </a:cubicBezTo>
                  <a:lnTo>
                    <a:pt x="0" y="152403"/>
                  </a:lnTo>
                  <a:cubicBezTo>
                    <a:pt x="0" y="68233"/>
                    <a:pt x="68233" y="0"/>
                    <a:pt x="152403" y="0"/>
                  </a:cubicBezTo>
                  <a:close/>
                </a:path>
              </a:pathLst>
            </a:custGeom>
            <a:solidFill>
              <a:srgbClr val="E1713B"/>
            </a:solidFill>
          </p:spPr>
        </p:pic>
      </p:grpSp>
      <p:grpSp>
        <p:nvGrpSpPr>
          <p:cNvPr id="94" name="组合 93"/>
          <p:cNvGrpSpPr/>
          <p:nvPr/>
        </p:nvGrpSpPr>
        <p:grpSpPr>
          <a:xfrm>
            <a:off x="719641" y="2242324"/>
            <a:ext cx="729655" cy="729655"/>
            <a:chOff x="-3944446" y="-2583857"/>
            <a:chExt cx="1213772" cy="1213772"/>
          </a:xfrm>
        </p:grpSpPr>
        <p:sp>
          <p:nvSpPr>
            <p:cNvPr id="88" name="椭圆 87"/>
            <p:cNvSpPr/>
            <p:nvPr/>
          </p:nvSpPr>
          <p:spPr>
            <a:xfrm>
              <a:off x="-3944446" y="-2583857"/>
              <a:ext cx="1213772" cy="12137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-3890282" y="-2529693"/>
              <a:ext cx="1105444" cy="1105444"/>
            </a:xfrm>
            <a:prstGeom prst="ellips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pic>
          <p:nvPicPr>
            <p:cNvPr id="93" name="图片 92" descr="图片包含 笔记本, 电脑, 游戏机, 桌子&#10;&#10;描述已自动生成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-3944446" y="-2583857"/>
              <a:ext cx="1213772" cy="1213772"/>
            </a:xfrm>
            <a:custGeom>
              <a:avLst/>
              <a:gdLst>
                <a:gd name="connsiteX0" fmla="*/ 606886 w 1213772"/>
                <a:gd name="connsiteY0" fmla="*/ 0 h 1213772"/>
                <a:gd name="connsiteX1" fmla="*/ 1213772 w 1213772"/>
                <a:gd name="connsiteY1" fmla="*/ 606886 h 1213772"/>
                <a:gd name="connsiteX2" fmla="*/ 606886 w 1213772"/>
                <a:gd name="connsiteY2" fmla="*/ 1213772 h 1213772"/>
                <a:gd name="connsiteX3" fmla="*/ 0 w 1213772"/>
                <a:gd name="connsiteY3" fmla="*/ 606886 h 1213772"/>
                <a:gd name="connsiteX4" fmla="*/ 606886 w 1213772"/>
                <a:gd name="connsiteY4" fmla="*/ 0 h 121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772" h="1213772">
                  <a:moveTo>
                    <a:pt x="606886" y="0"/>
                  </a:moveTo>
                  <a:cubicBezTo>
                    <a:pt x="942060" y="0"/>
                    <a:pt x="1213772" y="271712"/>
                    <a:pt x="1213772" y="606886"/>
                  </a:cubicBezTo>
                  <a:cubicBezTo>
                    <a:pt x="1213772" y="942060"/>
                    <a:pt x="942060" y="1213772"/>
                    <a:pt x="606886" y="1213772"/>
                  </a:cubicBezTo>
                  <a:cubicBezTo>
                    <a:pt x="271712" y="1213772"/>
                    <a:pt x="0" y="942060"/>
                    <a:pt x="0" y="606886"/>
                  </a:cubicBezTo>
                  <a:cubicBezTo>
                    <a:pt x="0" y="271712"/>
                    <a:pt x="271712" y="0"/>
                    <a:pt x="606886" y="0"/>
                  </a:cubicBezTo>
                  <a:close/>
                </a:path>
              </a:pathLst>
            </a:custGeom>
          </p:spPr>
        </p:pic>
      </p:grpSp>
      <p:sp>
        <p:nvSpPr>
          <p:cNvPr id="97" name="矩形 96"/>
          <p:cNvSpPr/>
          <p:nvPr/>
        </p:nvSpPr>
        <p:spPr>
          <a:xfrm>
            <a:off x="691242" y="1048520"/>
            <a:ext cx="10809516" cy="939272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宋体" panose="02010600030101010101" charset="-122"/>
              <a:ea typeface="宋体" panose="02010600030101010101" charset="-122"/>
            </a:endParaRPr>
          </a:p>
        </p:txBody>
      </p:sp>
      <p:sp>
        <p:nvSpPr>
          <p:cNvPr id="59" name="任意多边形: 形状 58"/>
          <p:cNvSpPr/>
          <p:nvPr/>
        </p:nvSpPr>
        <p:spPr>
          <a:xfrm rot="475532" flipH="1" flipV="1">
            <a:off x="10076768" y="1199480"/>
            <a:ext cx="768097" cy="951511"/>
          </a:xfrm>
          <a:custGeom>
            <a:avLst/>
            <a:gdLst>
              <a:gd name="connsiteX0" fmla="*/ 0 w 768097"/>
              <a:gd name="connsiteY0" fmla="*/ 0 h 951511"/>
              <a:gd name="connsiteX1" fmla="*/ 402336 w 768097"/>
              <a:gd name="connsiteY1" fmla="*/ 0 h 951511"/>
              <a:gd name="connsiteX2" fmla="*/ 402336 w 768097"/>
              <a:gd name="connsiteY2" fmla="*/ 440092 h 951511"/>
              <a:gd name="connsiteX3" fmla="*/ 402337 w 768097"/>
              <a:gd name="connsiteY3" fmla="*/ 440091 h 951511"/>
              <a:gd name="connsiteX4" fmla="*/ 402337 w 768097"/>
              <a:gd name="connsiteY4" fmla="*/ 843 h 951511"/>
              <a:gd name="connsiteX5" fmla="*/ 768097 w 768097"/>
              <a:gd name="connsiteY5" fmla="*/ 843 h 951511"/>
              <a:gd name="connsiteX6" fmla="*/ 768097 w 768097"/>
              <a:gd name="connsiteY6" fmla="*/ 951511 h 951511"/>
              <a:gd name="connsiteX7" fmla="*/ 402337 w 768097"/>
              <a:gd name="connsiteY7" fmla="*/ 951511 h 951511"/>
              <a:gd name="connsiteX8" fmla="*/ 402337 w 768097"/>
              <a:gd name="connsiteY8" fmla="*/ 950668 h 951511"/>
              <a:gd name="connsiteX9" fmla="*/ 1 w 768097"/>
              <a:gd name="connsiteY9" fmla="*/ 950668 h 951511"/>
              <a:gd name="connsiteX10" fmla="*/ 374565 w 768097"/>
              <a:gd name="connsiteY10" fmla="*/ 475335 h 95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97" h="951511">
                <a:moveTo>
                  <a:pt x="0" y="0"/>
                </a:moveTo>
                <a:lnTo>
                  <a:pt x="402336" y="0"/>
                </a:lnTo>
                <a:lnTo>
                  <a:pt x="402336" y="440092"/>
                </a:lnTo>
                <a:lnTo>
                  <a:pt x="402337" y="440091"/>
                </a:lnTo>
                <a:lnTo>
                  <a:pt x="402337" y="843"/>
                </a:lnTo>
                <a:lnTo>
                  <a:pt x="768097" y="843"/>
                </a:lnTo>
                <a:lnTo>
                  <a:pt x="768097" y="951511"/>
                </a:lnTo>
                <a:lnTo>
                  <a:pt x="402337" y="951511"/>
                </a:lnTo>
                <a:lnTo>
                  <a:pt x="402337" y="950668"/>
                </a:lnTo>
                <a:lnTo>
                  <a:pt x="1" y="950668"/>
                </a:lnTo>
                <a:lnTo>
                  <a:pt x="374565" y="47533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b="1" dirty="0">
              <a:latin typeface="宋体" panose="02010600030101010101" charset="-122"/>
              <a:ea typeface="宋体" panose="02010600030101010101" charset="-122"/>
            </a:endParaRPr>
          </a:p>
        </p:txBody>
      </p:sp>
      <p:sp>
        <p:nvSpPr>
          <p:cNvPr id="58" name="任意多边形: 形状 57"/>
          <p:cNvSpPr/>
          <p:nvPr/>
        </p:nvSpPr>
        <p:spPr>
          <a:xfrm rot="21185893">
            <a:off x="1339592" y="1171276"/>
            <a:ext cx="768097" cy="951511"/>
          </a:xfrm>
          <a:custGeom>
            <a:avLst/>
            <a:gdLst>
              <a:gd name="connsiteX0" fmla="*/ 0 w 768097"/>
              <a:gd name="connsiteY0" fmla="*/ 0 h 951511"/>
              <a:gd name="connsiteX1" fmla="*/ 402336 w 768097"/>
              <a:gd name="connsiteY1" fmla="*/ 0 h 951511"/>
              <a:gd name="connsiteX2" fmla="*/ 402336 w 768097"/>
              <a:gd name="connsiteY2" fmla="*/ 440092 h 951511"/>
              <a:gd name="connsiteX3" fmla="*/ 402337 w 768097"/>
              <a:gd name="connsiteY3" fmla="*/ 440091 h 951511"/>
              <a:gd name="connsiteX4" fmla="*/ 402337 w 768097"/>
              <a:gd name="connsiteY4" fmla="*/ 843 h 951511"/>
              <a:gd name="connsiteX5" fmla="*/ 768097 w 768097"/>
              <a:gd name="connsiteY5" fmla="*/ 843 h 951511"/>
              <a:gd name="connsiteX6" fmla="*/ 768097 w 768097"/>
              <a:gd name="connsiteY6" fmla="*/ 951511 h 951511"/>
              <a:gd name="connsiteX7" fmla="*/ 402337 w 768097"/>
              <a:gd name="connsiteY7" fmla="*/ 951511 h 951511"/>
              <a:gd name="connsiteX8" fmla="*/ 402337 w 768097"/>
              <a:gd name="connsiteY8" fmla="*/ 950668 h 951511"/>
              <a:gd name="connsiteX9" fmla="*/ 1 w 768097"/>
              <a:gd name="connsiteY9" fmla="*/ 950668 h 951511"/>
              <a:gd name="connsiteX10" fmla="*/ 374565 w 768097"/>
              <a:gd name="connsiteY10" fmla="*/ 475335 h 95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97" h="951511">
                <a:moveTo>
                  <a:pt x="0" y="0"/>
                </a:moveTo>
                <a:lnTo>
                  <a:pt x="402336" y="0"/>
                </a:lnTo>
                <a:lnTo>
                  <a:pt x="402336" y="440092"/>
                </a:lnTo>
                <a:lnTo>
                  <a:pt x="402337" y="440091"/>
                </a:lnTo>
                <a:lnTo>
                  <a:pt x="402337" y="843"/>
                </a:lnTo>
                <a:lnTo>
                  <a:pt x="768097" y="843"/>
                </a:lnTo>
                <a:lnTo>
                  <a:pt x="768097" y="951511"/>
                </a:lnTo>
                <a:lnTo>
                  <a:pt x="402337" y="951511"/>
                </a:lnTo>
                <a:lnTo>
                  <a:pt x="402337" y="950668"/>
                </a:lnTo>
                <a:lnTo>
                  <a:pt x="1" y="950668"/>
                </a:lnTo>
                <a:lnTo>
                  <a:pt x="374565" y="47533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b="1" dirty="0">
              <a:latin typeface="宋体" panose="02010600030101010101" charset="-122"/>
              <a:ea typeface="宋体" panose="02010600030101010101" charset="-122"/>
            </a:endParaRPr>
          </a:p>
        </p:txBody>
      </p:sp>
      <p:pic>
        <p:nvPicPr>
          <p:cNvPr id="21" name="图片 20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5051" y="754411"/>
            <a:ext cx="8961897" cy="1458772"/>
          </a:xfrm>
          <a:prstGeom prst="rect">
            <a:avLst/>
          </a:prstGeom>
          <a:ln w="12700">
            <a:noFill/>
          </a:ln>
        </p:spPr>
      </p:pic>
      <p:sp>
        <p:nvSpPr>
          <p:cNvPr id="95" name="文本框 94"/>
          <p:cNvSpPr txBox="1"/>
          <p:nvPr/>
        </p:nvSpPr>
        <p:spPr>
          <a:xfrm>
            <a:off x="2282824" y="1319867"/>
            <a:ext cx="7626352" cy="923330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575940"/>
              </a:avLst>
            </a:prstTxWarp>
            <a:spAutoFit/>
          </a:bodyPr>
          <a:lstStyle/>
          <a:p>
            <a:pPr algn="ctr"/>
            <a:r>
              <a:rPr lang="zh-CN" altLang="en-US" sz="5400" b="1" spc="1500" dirty="0">
                <a:solidFill>
                  <a:srgbClr val="EBDAAF"/>
                </a:solidFill>
                <a:latin typeface="宋体" panose="02010600030101010101" charset="-122"/>
                <a:ea typeface="宋体" panose="02010600030101010101" charset="-122"/>
                <a:cs typeface="宋体" panose="02010600030101010101" charset="-122"/>
              </a:rPr>
              <a:t>上海大学</a:t>
            </a:r>
          </a:p>
        </p:txBody>
      </p:sp>
      <p:grpSp>
        <p:nvGrpSpPr>
          <p:cNvPr id="60" name="组合 59"/>
          <p:cNvGrpSpPr/>
          <p:nvPr/>
        </p:nvGrpSpPr>
        <p:grpSpPr>
          <a:xfrm>
            <a:off x="10757176" y="3119235"/>
            <a:ext cx="725023" cy="2610192"/>
            <a:chOff x="-2310884" y="-5157494"/>
            <a:chExt cx="1195754" cy="4893143"/>
          </a:xfrm>
        </p:grpSpPr>
        <p:sp>
          <p:nvSpPr>
            <p:cNvPr id="61" name="矩形: 圆角 60"/>
            <p:cNvSpPr/>
            <p:nvPr/>
          </p:nvSpPr>
          <p:spPr>
            <a:xfrm>
              <a:off x="-2310884" y="-5157494"/>
              <a:ext cx="1195754" cy="4893143"/>
            </a:xfrm>
            <a:prstGeom prst="round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62" name="矩形: 圆角 61"/>
            <p:cNvSpPr/>
            <p:nvPr/>
          </p:nvSpPr>
          <p:spPr>
            <a:xfrm>
              <a:off x="-2170207" y="-4988495"/>
              <a:ext cx="914400" cy="4529024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64" name="矩形: 圆角 63"/>
            <p:cNvSpPr/>
            <p:nvPr/>
          </p:nvSpPr>
          <p:spPr>
            <a:xfrm>
              <a:off x="-2247372" y="-5069570"/>
              <a:ext cx="1068730" cy="4717296"/>
            </a:xfrm>
            <a:prstGeom prst="round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pic>
          <p:nvPicPr>
            <p:cNvPr id="65" name="图片 64" descr="图片包含 笔记本, 电脑, 游戏机, 桌子&#10;&#10;描述已自动生成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-2170207" y="-4988495"/>
              <a:ext cx="914400" cy="4529024"/>
            </a:xfrm>
            <a:custGeom>
              <a:avLst/>
              <a:gdLst>
                <a:gd name="connsiteX0" fmla="*/ 152403 w 914400"/>
                <a:gd name="connsiteY0" fmla="*/ 0 h 4529024"/>
                <a:gd name="connsiteX1" fmla="*/ 761997 w 914400"/>
                <a:gd name="connsiteY1" fmla="*/ 0 h 4529024"/>
                <a:gd name="connsiteX2" fmla="*/ 914400 w 914400"/>
                <a:gd name="connsiteY2" fmla="*/ 152403 h 4529024"/>
                <a:gd name="connsiteX3" fmla="*/ 914400 w 914400"/>
                <a:gd name="connsiteY3" fmla="*/ 4376621 h 4529024"/>
                <a:gd name="connsiteX4" fmla="*/ 761997 w 914400"/>
                <a:gd name="connsiteY4" fmla="*/ 4529024 h 4529024"/>
                <a:gd name="connsiteX5" fmla="*/ 152403 w 914400"/>
                <a:gd name="connsiteY5" fmla="*/ 4529024 h 4529024"/>
                <a:gd name="connsiteX6" fmla="*/ 0 w 914400"/>
                <a:gd name="connsiteY6" fmla="*/ 4376621 h 4529024"/>
                <a:gd name="connsiteX7" fmla="*/ 0 w 914400"/>
                <a:gd name="connsiteY7" fmla="*/ 152403 h 4529024"/>
                <a:gd name="connsiteX8" fmla="*/ 152403 w 914400"/>
                <a:gd name="connsiteY8" fmla="*/ 0 h 4529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4400" h="4529024">
                  <a:moveTo>
                    <a:pt x="152403" y="0"/>
                  </a:moveTo>
                  <a:lnTo>
                    <a:pt x="761997" y="0"/>
                  </a:lnTo>
                  <a:cubicBezTo>
                    <a:pt x="846167" y="0"/>
                    <a:pt x="914400" y="68233"/>
                    <a:pt x="914400" y="152403"/>
                  </a:cubicBezTo>
                  <a:lnTo>
                    <a:pt x="914400" y="4376621"/>
                  </a:lnTo>
                  <a:cubicBezTo>
                    <a:pt x="914400" y="4460791"/>
                    <a:pt x="846167" y="4529024"/>
                    <a:pt x="761997" y="4529024"/>
                  </a:cubicBezTo>
                  <a:lnTo>
                    <a:pt x="152403" y="4529024"/>
                  </a:lnTo>
                  <a:cubicBezTo>
                    <a:pt x="68233" y="4529024"/>
                    <a:pt x="0" y="4460791"/>
                    <a:pt x="0" y="4376621"/>
                  </a:cubicBezTo>
                  <a:lnTo>
                    <a:pt x="0" y="152403"/>
                  </a:lnTo>
                  <a:cubicBezTo>
                    <a:pt x="0" y="68233"/>
                    <a:pt x="68233" y="0"/>
                    <a:pt x="152403" y="0"/>
                  </a:cubicBezTo>
                  <a:close/>
                </a:path>
              </a:pathLst>
            </a:custGeom>
            <a:solidFill>
              <a:srgbClr val="E1713B"/>
            </a:solidFill>
            <a:ln>
              <a:solidFill>
                <a:srgbClr val="E1713B"/>
              </a:solidFill>
            </a:ln>
          </p:spPr>
        </p:pic>
      </p:grpSp>
      <p:grpSp>
        <p:nvGrpSpPr>
          <p:cNvPr id="67" name="组合 66"/>
          <p:cNvGrpSpPr/>
          <p:nvPr/>
        </p:nvGrpSpPr>
        <p:grpSpPr>
          <a:xfrm>
            <a:off x="10739132" y="2242324"/>
            <a:ext cx="729655" cy="729655"/>
            <a:chOff x="-3944446" y="-2583857"/>
            <a:chExt cx="1213772" cy="1213772"/>
          </a:xfrm>
        </p:grpSpPr>
        <p:sp>
          <p:nvSpPr>
            <p:cNvPr id="68" name="椭圆 67"/>
            <p:cNvSpPr/>
            <p:nvPr/>
          </p:nvSpPr>
          <p:spPr>
            <a:xfrm>
              <a:off x="-3944446" y="-2583857"/>
              <a:ext cx="1213772" cy="12137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-3890282" y="-2529693"/>
              <a:ext cx="1105444" cy="1105444"/>
            </a:xfrm>
            <a:prstGeom prst="ellips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pic>
          <p:nvPicPr>
            <p:cNvPr id="84" name="图片 83" descr="图片包含 笔记本, 电脑, 游戏机, 桌子&#10;&#10;描述已自动生成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-3944446" y="-2583857"/>
              <a:ext cx="1213772" cy="1213772"/>
            </a:xfrm>
            <a:custGeom>
              <a:avLst/>
              <a:gdLst>
                <a:gd name="connsiteX0" fmla="*/ 606886 w 1213772"/>
                <a:gd name="connsiteY0" fmla="*/ 0 h 1213772"/>
                <a:gd name="connsiteX1" fmla="*/ 1213772 w 1213772"/>
                <a:gd name="connsiteY1" fmla="*/ 606886 h 1213772"/>
                <a:gd name="connsiteX2" fmla="*/ 606886 w 1213772"/>
                <a:gd name="connsiteY2" fmla="*/ 1213772 h 1213772"/>
                <a:gd name="connsiteX3" fmla="*/ 0 w 1213772"/>
                <a:gd name="connsiteY3" fmla="*/ 606886 h 1213772"/>
                <a:gd name="connsiteX4" fmla="*/ 606886 w 1213772"/>
                <a:gd name="connsiteY4" fmla="*/ 0 h 121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772" h="1213772">
                  <a:moveTo>
                    <a:pt x="606886" y="0"/>
                  </a:moveTo>
                  <a:cubicBezTo>
                    <a:pt x="942060" y="0"/>
                    <a:pt x="1213772" y="271712"/>
                    <a:pt x="1213772" y="606886"/>
                  </a:cubicBezTo>
                  <a:cubicBezTo>
                    <a:pt x="1213772" y="942060"/>
                    <a:pt x="942060" y="1213772"/>
                    <a:pt x="606886" y="1213772"/>
                  </a:cubicBezTo>
                  <a:cubicBezTo>
                    <a:pt x="271712" y="1213772"/>
                    <a:pt x="0" y="942060"/>
                    <a:pt x="0" y="606886"/>
                  </a:cubicBezTo>
                  <a:cubicBezTo>
                    <a:pt x="0" y="271712"/>
                    <a:pt x="271712" y="0"/>
                    <a:pt x="606886" y="0"/>
                  </a:cubicBezTo>
                  <a:close/>
                </a:path>
              </a:pathLst>
            </a:custGeom>
          </p:spPr>
        </p:pic>
      </p:grpSp>
      <p:pic>
        <p:nvPicPr>
          <p:cNvPr id="112" name="图片 111" descr="图片包含 笔记本, 电脑, 游戏机, 桌子&#10;&#10;描述已自动生成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2920" y="7907859"/>
            <a:ext cx="4557119" cy="34129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10971" y="3577574"/>
            <a:ext cx="551815" cy="16935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宋体" panose="02010600030101010101" charset="-122"/>
                <a:ea typeface="宋体" panose="02010600030101010101" charset="-122"/>
              </a:rPr>
              <a:t>踔厉奋发</a:t>
            </a:r>
          </a:p>
        </p:txBody>
      </p:sp>
      <p:sp>
        <p:nvSpPr>
          <p:cNvPr id="80" name="文本框 79"/>
          <p:cNvSpPr txBox="1"/>
          <p:nvPr/>
        </p:nvSpPr>
        <p:spPr>
          <a:xfrm>
            <a:off x="10829144" y="3577574"/>
            <a:ext cx="551815" cy="16935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宋体" panose="02010600030101010101" charset="-122"/>
                <a:ea typeface="宋体" panose="02010600030101010101" charset="-122"/>
              </a:rPr>
              <a:t>笃行不怠</a:t>
            </a:r>
          </a:p>
        </p:txBody>
      </p:sp>
      <p:grpSp>
        <p:nvGrpSpPr>
          <p:cNvPr id="76" name="组合 75"/>
          <p:cNvGrpSpPr/>
          <p:nvPr/>
        </p:nvGrpSpPr>
        <p:grpSpPr>
          <a:xfrm>
            <a:off x="2943930" y="2618414"/>
            <a:ext cx="6304140" cy="1916970"/>
            <a:chOff x="-4686355" y="-3690114"/>
            <a:chExt cx="6304140" cy="1916970"/>
          </a:xfrm>
        </p:grpSpPr>
        <p:sp>
          <p:nvSpPr>
            <p:cNvPr id="63" name="任意多边形: 形状 62"/>
            <p:cNvSpPr/>
            <p:nvPr/>
          </p:nvSpPr>
          <p:spPr>
            <a:xfrm>
              <a:off x="-4686355" y="-3690114"/>
              <a:ext cx="6304140" cy="1890332"/>
            </a:xfrm>
            <a:custGeom>
              <a:avLst/>
              <a:gdLst>
                <a:gd name="connsiteX0" fmla="*/ 945166 w 6304140"/>
                <a:gd name="connsiteY0" fmla="*/ 0 h 1890332"/>
                <a:gd name="connsiteX1" fmla="*/ 1613499 w 6304140"/>
                <a:gd name="connsiteY1" fmla="*/ 276833 h 1890332"/>
                <a:gd name="connsiteX2" fmla="*/ 1680800 w 6304140"/>
                <a:gd name="connsiteY2" fmla="*/ 358403 h 1890332"/>
                <a:gd name="connsiteX3" fmla="*/ 1748102 w 6304140"/>
                <a:gd name="connsiteY3" fmla="*/ 276833 h 1890332"/>
                <a:gd name="connsiteX4" fmla="*/ 2416435 w 6304140"/>
                <a:gd name="connsiteY4" fmla="*/ 0 h 1890332"/>
                <a:gd name="connsiteX5" fmla="*/ 3084768 w 6304140"/>
                <a:gd name="connsiteY5" fmla="*/ 276833 h 1890332"/>
                <a:gd name="connsiteX6" fmla="*/ 3152070 w 6304140"/>
                <a:gd name="connsiteY6" fmla="*/ 358403 h 1890332"/>
                <a:gd name="connsiteX7" fmla="*/ 3219371 w 6304140"/>
                <a:gd name="connsiteY7" fmla="*/ 276833 h 1890332"/>
                <a:gd name="connsiteX8" fmla="*/ 3887704 w 6304140"/>
                <a:gd name="connsiteY8" fmla="*/ 0 h 1890332"/>
                <a:gd name="connsiteX9" fmla="*/ 4556037 w 6304140"/>
                <a:gd name="connsiteY9" fmla="*/ 276833 h 1890332"/>
                <a:gd name="connsiteX10" fmla="*/ 4623339 w 6304140"/>
                <a:gd name="connsiteY10" fmla="*/ 358403 h 1890332"/>
                <a:gd name="connsiteX11" fmla="*/ 4690641 w 6304140"/>
                <a:gd name="connsiteY11" fmla="*/ 276833 h 1890332"/>
                <a:gd name="connsiteX12" fmla="*/ 5358974 w 6304140"/>
                <a:gd name="connsiteY12" fmla="*/ 0 h 1890332"/>
                <a:gd name="connsiteX13" fmla="*/ 6304140 w 6304140"/>
                <a:gd name="connsiteY13" fmla="*/ 945166 h 1890332"/>
                <a:gd name="connsiteX14" fmla="*/ 5358974 w 6304140"/>
                <a:gd name="connsiteY14" fmla="*/ 1890332 h 1890332"/>
                <a:gd name="connsiteX15" fmla="*/ 4690641 w 6304140"/>
                <a:gd name="connsiteY15" fmla="*/ 1613500 h 1890332"/>
                <a:gd name="connsiteX16" fmla="*/ 4623339 w 6304140"/>
                <a:gd name="connsiteY16" fmla="*/ 1531929 h 1890332"/>
                <a:gd name="connsiteX17" fmla="*/ 4556037 w 6304140"/>
                <a:gd name="connsiteY17" fmla="*/ 1613500 h 1890332"/>
                <a:gd name="connsiteX18" fmla="*/ 3887704 w 6304140"/>
                <a:gd name="connsiteY18" fmla="*/ 1890332 h 1890332"/>
                <a:gd name="connsiteX19" fmla="*/ 3219371 w 6304140"/>
                <a:gd name="connsiteY19" fmla="*/ 1613500 h 1890332"/>
                <a:gd name="connsiteX20" fmla="*/ 3152070 w 6304140"/>
                <a:gd name="connsiteY20" fmla="*/ 1531930 h 1890332"/>
                <a:gd name="connsiteX21" fmla="*/ 3084768 w 6304140"/>
                <a:gd name="connsiteY21" fmla="*/ 1613500 h 1890332"/>
                <a:gd name="connsiteX22" fmla="*/ 2416435 w 6304140"/>
                <a:gd name="connsiteY22" fmla="*/ 1890332 h 1890332"/>
                <a:gd name="connsiteX23" fmla="*/ 1748102 w 6304140"/>
                <a:gd name="connsiteY23" fmla="*/ 1613500 h 1890332"/>
                <a:gd name="connsiteX24" fmla="*/ 1680800 w 6304140"/>
                <a:gd name="connsiteY24" fmla="*/ 1531930 h 1890332"/>
                <a:gd name="connsiteX25" fmla="*/ 1613499 w 6304140"/>
                <a:gd name="connsiteY25" fmla="*/ 1613500 h 1890332"/>
                <a:gd name="connsiteX26" fmla="*/ 945166 w 6304140"/>
                <a:gd name="connsiteY26" fmla="*/ 1890332 h 1890332"/>
                <a:gd name="connsiteX27" fmla="*/ 0 w 6304140"/>
                <a:gd name="connsiteY27" fmla="*/ 945166 h 1890332"/>
                <a:gd name="connsiteX28" fmla="*/ 945166 w 6304140"/>
                <a:gd name="connsiteY28" fmla="*/ 0 h 189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04140" h="1890332">
                  <a:moveTo>
                    <a:pt x="945166" y="0"/>
                  </a:moveTo>
                  <a:cubicBezTo>
                    <a:pt x="1206166" y="0"/>
                    <a:pt x="1442458" y="105792"/>
                    <a:pt x="1613499" y="276833"/>
                  </a:cubicBezTo>
                  <a:lnTo>
                    <a:pt x="1680800" y="358403"/>
                  </a:lnTo>
                  <a:lnTo>
                    <a:pt x="1748102" y="276833"/>
                  </a:lnTo>
                  <a:cubicBezTo>
                    <a:pt x="1919143" y="105792"/>
                    <a:pt x="2155434" y="0"/>
                    <a:pt x="2416435" y="0"/>
                  </a:cubicBezTo>
                  <a:cubicBezTo>
                    <a:pt x="2677436" y="0"/>
                    <a:pt x="2913727" y="105792"/>
                    <a:pt x="3084768" y="276833"/>
                  </a:cubicBezTo>
                  <a:lnTo>
                    <a:pt x="3152070" y="358403"/>
                  </a:lnTo>
                  <a:lnTo>
                    <a:pt x="3219371" y="276833"/>
                  </a:lnTo>
                  <a:cubicBezTo>
                    <a:pt x="3390412" y="105792"/>
                    <a:pt x="3626703" y="0"/>
                    <a:pt x="3887704" y="0"/>
                  </a:cubicBezTo>
                  <a:cubicBezTo>
                    <a:pt x="4148704" y="0"/>
                    <a:pt x="4384996" y="105792"/>
                    <a:pt x="4556037" y="276833"/>
                  </a:cubicBezTo>
                  <a:lnTo>
                    <a:pt x="4623339" y="358403"/>
                  </a:lnTo>
                  <a:lnTo>
                    <a:pt x="4690641" y="276833"/>
                  </a:lnTo>
                  <a:cubicBezTo>
                    <a:pt x="4861682" y="105792"/>
                    <a:pt x="5097973" y="0"/>
                    <a:pt x="5358974" y="0"/>
                  </a:cubicBezTo>
                  <a:cubicBezTo>
                    <a:pt x="5880975" y="0"/>
                    <a:pt x="6304140" y="423165"/>
                    <a:pt x="6304140" y="945166"/>
                  </a:cubicBezTo>
                  <a:cubicBezTo>
                    <a:pt x="6304140" y="1467167"/>
                    <a:pt x="5880975" y="1890332"/>
                    <a:pt x="5358974" y="1890332"/>
                  </a:cubicBezTo>
                  <a:cubicBezTo>
                    <a:pt x="5097973" y="1890332"/>
                    <a:pt x="4861682" y="1784541"/>
                    <a:pt x="4690641" y="1613500"/>
                  </a:cubicBezTo>
                  <a:lnTo>
                    <a:pt x="4623339" y="1531929"/>
                  </a:lnTo>
                  <a:lnTo>
                    <a:pt x="4556037" y="1613500"/>
                  </a:lnTo>
                  <a:cubicBezTo>
                    <a:pt x="4384996" y="1784541"/>
                    <a:pt x="4148704" y="1890332"/>
                    <a:pt x="3887704" y="1890332"/>
                  </a:cubicBezTo>
                  <a:cubicBezTo>
                    <a:pt x="3626703" y="1890332"/>
                    <a:pt x="3390412" y="1784541"/>
                    <a:pt x="3219371" y="1613500"/>
                  </a:cubicBezTo>
                  <a:lnTo>
                    <a:pt x="3152070" y="1531930"/>
                  </a:lnTo>
                  <a:lnTo>
                    <a:pt x="3084768" y="1613500"/>
                  </a:lnTo>
                  <a:cubicBezTo>
                    <a:pt x="2913727" y="1784541"/>
                    <a:pt x="2677436" y="1890332"/>
                    <a:pt x="2416435" y="1890332"/>
                  </a:cubicBezTo>
                  <a:cubicBezTo>
                    <a:pt x="2155434" y="1890332"/>
                    <a:pt x="1919143" y="1784541"/>
                    <a:pt x="1748102" y="1613500"/>
                  </a:cubicBezTo>
                  <a:lnTo>
                    <a:pt x="1680800" y="1531930"/>
                  </a:lnTo>
                  <a:lnTo>
                    <a:pt x="1613499" y="1613500"/>
                  </a:lnTo>
                  <a:cubicBezTo>
                    <a:pt x="1442458" y="1784541"/>
                    <a:pt x="1206166" y="1890332"/>
                    <a:pt x="945166" y="1890332"/>
                  </a:cubicBezTo>
                  <a:cubicBezTo>
                    <a:pt x="423165" y="1890332"/>
                    <a:pt x="0" y="1467167"/>
                    <a:pt x="0" y="945166"/>
                  </a:cubicBezTo>
                  <a:cubicBezTo>
                    <a:pt x="0" y="423165"/>
                    <a:pt x="423165" y="0"/>
                    <a:pt x="945166" y="0"/>
                  </a:cubicBezTo>
                  <a:close/>
                </a:path>
              </a:pathLst>
            </a:custGeom>
            <a:solidFill>
              <a:srgbClr val="EBDAAF"/>
            </a:solidFill>
            <a:ln w="1905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pic>
          <p:nvPicPr>
            <p:cNvPr id="66" name="图片 65" descr="图片包含 笔记本, 电脑, 游戏机, 桌子&#10;&#10;描述已自动生成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-4672984" y="-3663476"/>
              <a:ext cx="6277399" cy="1890332"/>
            </a:xfrm>
            <a:custGeom>
              <a:avLst/>
              <a:gdLst>
                <a:gd name="connsiteX0" fmla="*/ 945166 w 6277399"/>
                <a:gd name="connsiteY0" fmla="*/ 0 h 1890332"/>
                <a:gd name="connsiteX1" fmla="*/ 1613499 w 6277399"/>
                <a:gd name="connsiteY1" fmla="*/ 276833 h 1890332"/>
                <a:gd name="connsiteX2" fmla="*/ 1680800 w 6277399"/>
                <a:gd name="connsiteY2" fmla="*/ 358403 h 1890332"/>
                <a:gd name="connsiteX3" fmla="*/ 1748102 w 6277399"/>
                <a:gd name="connsiteY3" fmla="*/ 276833 h 1890332"/>
                <a:gd name="connsiteX4" fmla="*/ 2416435 w 6277399"/>
                <a:gd name="connsiteY4" fmla="*/ 0 h 1890332"/>
                <a:gd name="connsiteX5" fmla="*/ 3084768 w 6277399"/>
                <a:gd name="connsiteY5" fmla="*/ 276833 h 1890332"/>
                <a:gd name="connsiteX6" fmla="*/ 3152070 w 6277399"/>
                <a:gd name="connsiteY6" fmla="*/ 358403 h 1890332"/>
                <a:gd name="connsiteX7" fmla="*/ 3219371 w 6277399"/>
                <a:gd name="connsiteY7" fmla="*/ 276833 h 1890332"/>
                <a:gd name="connsiteX8" fmla="*/ 3887703 w 6277399"/>
                <a:gd name="connsiteY8" fmla="*/ 0 h 1890332"/>
                <a:gd name="connsiteX9" fmla="*/ 4556037 w 6277399"/>
                <a:gd name="connsiteY9" fmla="*/ 276833 h 1890332"/>
                <a:gd name="connsiteX10" fmla="*/ 4623339 w 6277399"/>
                <a:gd name="connsiteY10" fmla="*/ 358403 h 1890332"/>
                <a:gd name="connsiteX11" fmla="*/ 4690641 w 6277399"/>
                <a:gd name="connsiteY11" fmla="*/ 276833 h 1890332"/>
                <a:gd name="connsiteX12" fmla="*/ 5358975 w 6277399"/>
                <a:gd name="connsiteY12" fmla="*/ 0 h 1890332"/>
                <a:gd name="connsiteX13" fmla="*/ 6229863 w 6277399"/>
                <a:gd name="connsiteY13" fmla="*/ 577265 h 1890332"/>
                <a:gd name="connsiteX14" fmla="*/ 6277399 w 6277399"/>
                <a:gd name="connsiteY14" fmla="*/ 730400 h 1890332"/>
                <a:gd name="connsiteX15" fmla="*/ 6277399 w 6277399"/>
                <a:gd name="connsiteY15" fmla="*/ 1159932 h 1890332"/>
                <a:gd name="connsiteX16" fmla="*/ 6229863 w 6277399"/>
                <a:gd name="connsiteY16" fmla="*/ 1313067 h 1890332"/>
                <a:gd name="connsiteX17" fmla="*/ 5358975 w 6277399"/>
                <a:gd name="connsiteY17" fmla="*/ 1890332 h 1890332"/>
                <a:gd name="connsiteX18" fmla="*/ 4690641 w 6277399"/>
                <a:gd name="connsiteY18" fmla="*/ 1613500 h 1890332"/>
                <a:gd name="connsiteX19" fmla="*/ 4623339 w 6277399"/>
                <a:gd name="connsiteY19" fmla="*/ 1531929 h 1890332"/>
                <a:gd name="connsiteX20" fmla="*/ 4556037 w 6277399"/>
                <a:gd name="connsiteY20" fmla="*/ 1613500 h 1890332"/>
                <a:gd name="connsiteX21" fmla="*/ 3887703 w 6277399"/>
                <a:gd name="connsiteY21" fmla="*/ 1890332 h 1890332"/>
                <a:gd name="connsiteX22" fmla="*/ 3219371 w 6277399"/>
                <a:gd name="connsiteY22" fmla="*/ 1613500 h 1890332"/>
                <a:gd name="connsiteX23" fmla="*/ 3152070 w 6277399"/>
                <a:gd name="connsiteY23" fmla="*/ 1531930 h 1890332"/>
                <a:gd name="connsiteX24" fmla="*/ 3084768 w 6277399"/>
                <a:gd name="connsiteY24" fmla="*/ 1613500 h 1890332"/>
                <a:gd name="connsiteX25" fmla="*/ 2416435 w 6277399"/>
                <a:gd name="connsiteY25" fmla="*/ 1890332 h 1890332"/>
                <a:gd name="connsiteX26" fmla="*/ 1748102 w 6277399"/>
                <a:gd name="connsiteY26" fmla="*/ 1613500 h 1890332"/>
                <a:gd name="connsiteX27" fmla="*/ 1680800 w 6277399"/>
                <a:gd name="connsiteY27" fmla="*/ 1531930 h 1890332"/>
                <a:gd name="connsiteX28" fmla="*/ 1613499 w 6277399"/>
                <a:gd name="connsiteY28" fmla="*/ 1613500 h 1890332"/>
                <a:gd name="connsiteX29" fmla="*/ 945166 w 6277399"/>
                <a:gd name="connsiteY29" fmla="*/ 1890332 h 1890332"/>
                <a:gd name="connsiteX30" fmla="*/ 0 w 6277399"/>
                <a:gd name="connsiteY30" fmla="*/ 945166 h 1890332"/>
                <a:gd name="connsiteX31" fmla="*/ 945166 w 6277399"/>
                <a:gd name="connsiteY31" fmla="*/ 0 h 189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277399" h="1890332">
                  <a:moveTo>
                    <a:pt x="945166" y="0"/>
                  </a:moveTo>
                  <a:cubicBezTo>
                    <a:pt x="1206166" y="0"/>
                    <a:pt x="1442458" y="105792"/>
                    <a:pt x="1613499" y="276833"/>
                  </a:cubicBezTo>
                  <a:lnTo>
                    <a:pt x="1680800" y="358403"/>
                  </a:lnTo>
                  <a:lnTo>
                    <a:pt x="1748102" y="276833"/>
                  </a:lnTo>
                  <a:cubicBezTo>
                    <a:pt x="1919143" y="105792"/>
                    <a:pt x="2155434" y="0"/>
                    <a:pt x="2416435" y="0"/>
                  </a:cubicBezTo>
                  <a:cubicBezTo>
                    <a:pt x="2677436" y="0"/>
                    <a:pt x="2913727" y="105792"/>
                    <a:pt x="3084768" y="276833"/>
                  </a:cubicBezTo>
                  <a:lnTo>
                    <a:pt x="3152070" y="358403"/>
                  </a:lnTo>
                  <a:lnTo>
                    <a:pt x="3219371" y="276833"/>
                  </a:lnTo>
                  <a:cubicBezTo>
                    <a:pt x="3390411" y="105792"/>
                    <a:pt x="3626703" y="0"/>
                    <a:pt x="3887703" y="0"/>
                  </a:cubicBezTo>
                  <a:cubicBezTo>
                    <a:pt x="4148703" y="0"/>
                    <a:pt x="4384995" y="105792"/>
                    <a:pt x="4556037" y="276833"/>
                  </a:cubicBezTo>
                  <a:lnTo>
                    <a:pt x="4623339" y="358403"/>
                  </a:lnTo>
                  <a:lnTo>
                    <a:pt x="4690641" y="276833"/>
                  </a:lnTo>
                  <a:cubicBezTo>
                    <a:pt x="4861683" y="105792"/>
                    <a:pt x="5097973" y="0"/>
                    <a:pt x="5358975" y="0"/>
                  </a:cubicBezTo>
                  <a:cubicBezTo>
                    <a:pt x="5750475" y="0"/>
                    <a:pt x="6086379" y="238030"/>
                    <a:pt x="6229863" y="577265"/>
                  </a:cubicBezTo>
                  <a:lnTo>
                    <a:pt x="6277399" y="730400"/>
                  </a:lnTo>
                  <a:lnTo>
                    <a:pt x="6277399" y="1159932"/>
                  </a:lnTo>
                  <a:lnTo>
                    <a:pt x="6229863" y="1313067"/>
                  </a:lnTo>
                  <a:cubicBezTo>
                    <a:pt x="6086379" y="1652302"/>
                    <a:pt x="5750475" y="1890332"/>
                    <a:pt x="5358975" y="1890332"/>
                  </a:cubicBezTo>
                  <a:cubicBezTo>
                    <a:pt x="5097973" y="1890332"/>
                    <a:pt x="4861683" y="1784541"/>
                    <a:pt x="4690641" y="1613500"/>
                  </a:cubicBezTo>
                  <a:lnTo>
                    <a:pt x="4623339" y="1531929"/>
                  </a:lnTo>
                  <a:lnTo>
                    <a:pt x="4556037" y="1613500"/>
                  </a:lnTo>
                  <a:cubicBezTo>
                    <a:pt x="4384995" y="1784541"/>
                    <a:pt x="4148703" y="1890332"/>
                    <a:pt x="3887703" y="1890332"/>
                  </a:cubicBezTo>
                  <a:cubicBezTo>
                    <a:pt x="3626703" y="1890332"/>
                    <a:pt x="3390411" y="1784541"/>
                    <a:pt x="3219371" y="1613500"/>
                  </a:cubicBezTo>
                  <a:lnTo>
                    <a:pt x="3152070" y="1531930"/>
                  </a:lnTo>
                  <a:lnTo>
                    <a:pt x="3084768" y="1613500"/>
                  </a:lnTo>
                  <a:cubicBezTo>
                    <a:pt x="2913727" y="1784541"/>
                    <a:pt x="2677436" y="1890332"/>
                    <a:pt x="2416435" y="1890332"/>
                  </a:cubicBezTo>
                  <a:cubicBezTo>
                    <a:pt x="2155434" y="1890332"/>
                    <a:pt x="1919143" y="1784541"/>
                    <a:pt x="1748102" y="1613500"/>
                  </a:cubicBezTo>
                  <a:lnTo>
                    <a:pt x="1680800" y="1531930"/>
                  </a:lnTo>
                  <a:lnTo>
                    <a:pt x="1613499" y="1613500"/>
                  </a:lnTo>
                  <a:cubicBezTo>
                    <a:pt x="1442458" y="1784541"/>
                    <a:pt x="1206166" y="1890332"/>
                    <a:pt x="945166" y="1890332"/>
                  </a:cubicBezTo>
                  <a:cubicBezTo>
                    <a:pt x="423165" y="1890332"/>
                    <a:pt x="0" y="1467167"/>
                    <a:pt x="0" y="945166"/>
                  </a:cubicBezTo>
                  <a:cubicBezTo>
                    <a:pt x="0" y="423165"/>
                    <a:pt x="423165" y="0"/>
                    <a:pt x="945166" y="0"/>
                  </a:cubicBezTo>
                  <a:close/>
                </a:path>
              </a:pathLst>
            </a:custGeom>
          </p:spPr>
        </p:pic>
        <p:sp>
          <p:nvSpPr>
            <p:cNvPr id="70" name="椭圆 69"/>
            <p:cNvSpPr/>
            <p:nvPr/>
          </p:nvSpPr>
          <p:spPr>
            <a:xfrm>
              <a:off x="-3045987" y="-3358285"/>
              <a:ext cx="77235" cy="7723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-3045987" y="-2210926"/>
              <a:ext cx="77235" cy="7723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-1576851" y="-3358285"/>
              <a:ext cx="77235" cy="7723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73" name="椭圆 72"/>
            <p:cNvSpPr/>
            <p:nvPr/>
          </p:nvSpPr>
          <p:spPr>
            <a:xfrm>
              <a:off x="-1576851" y="-2210926"/>
              <a:ext cx="77235" cy="7723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-107715" y="-3358285"/>
              <a:ext cx="77235" cy="7723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-107715" y="-2210926"/>
              <a:ext cx="77235" cy="7723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latin typeface="宋体" panose="02010600030101010101" charset="-122"/>
                <a:ea typeface="宋体" panose="02010600030101010101" charset="-122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3262110" y="2885960"/>
            <a:ext cx="1203325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>
                <a:solidFill>
                  <a:schemeClr val="accent2"/>
                </a:solidFill>
                <a:latin typeface="宋体" panose="02010600030101010101" charset="-122"/>
                <a:ea typeface="宋体" panose="02010600030101010101" charset="-122"/>
              </a:rPr>
              <a:t>谢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4755765" y="2885960"/>
            <a:ext cx="1203325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>
                <a:solidFill>
                  <a:schemeClr val="accent2"/>
                </a:solidFill>
                <a:latin typeface="宋体" panose="02010600030101010101" charset="-122"/>
                <a:ea typeface="宋体" panose="02010600030101010101" charset="-122"/>
              </a:rPr>
              <a:t>谢</a:t>
            </a:r>
          </a:p>
        </p:txBody>
      </p:sp>
      <p:sp>
        <p:nvSpPr>
          <p:cNvPr id="78" name="文本框 77"/>
          <p:cNvSpPr txBox="1"/>
          <p:nvPr/>
        </p:nvSpPr>
        <p:spPr>
          <a:xfrm>
            <a:off x="6249420" y="2885960"/>
            <a:ext cx="1203325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>
                <a:solidFill>
                  <a:schemeClr val="accent2"/>
                </a:solidFill>
                <a:latin typeface="宋体" panose="02010600030101010101" charset="-122"/>
                <a:ea typeface="宋体" panose="02010600030101010101" charset="-122"/>
              </a:rPr>
              <a:t>观</a:t>
            </a:r>
          </a:p>
        </p:txBody>
      </p:sp>
      <p:sp>
        <p:nvSpPr>
          <p:cNvPr id="79" name="文本框 78"/>
          <p:cNvSpPr txBox="1"/>
          <p:nvPr/>
        </p:nvSpPr>
        <p:spPr>
          <a:xfrm>
            <a:off x="7743076" y="2885960"/>
            <a:ext cx="1203325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>
                <a:solidFill>
                  <a:schemeClr val="accent2"/>
                </a:solidFill>
                <a:latin typeface="宋体" panose="02010600030101010101" charset="-122"/>
                <a:ea typeface="宋体" panose="02010600030101010101" charset="-122"/>
              </a:rPr>
              <a:t>看</a:t>
            </a:r>
          </a:p>
        </p:txBody>
      </p:sp>
      <p:sp>
        <p:nvSpPr>
          <p:cNvPr id="10" name="矩形: 圆角 9"/>
          <p:cNvSpPr/>
          <p:nvPr/>
        </p:nvSpPr>
        <p:spPr>
          <a:xfrm>
            <a:off x="11724640" y="6380480"/>
            <a:ext cx="162560" cy="162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文本框 101"/>
          <p:cNvSpPr txBox="1"/>
          <p:nvPr/>
        </p:nvSpPr>
        <p:spPr>
          <a:xfrm>
            <a:off x="5308432" y="4285820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3600" b="1" dirty="0">
              <a:solidFill>
                <a:schemeClr val="bg1"/>
              </a:solidFill>
              <a:latin typeface="宋体" panose="02010600030101010101" charset="-122"/>
              <a:ea typeface="宋体" panose="02010600030101010101" charset="-122"/>
            </a:endParaRPr>
          </a:p>
        </p:txBody>
      </p:sp>
      <p:grpSp>
        <p:nvGrpSpPr>
          <p:cNvPr id="90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91241" y="522720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92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148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9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0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1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2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3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4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5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6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7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8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9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0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1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3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4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5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6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7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8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96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39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0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1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2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3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4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5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6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47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98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106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7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8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9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0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1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4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5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7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8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9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0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1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2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3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4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5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6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7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8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9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0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1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2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3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4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5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6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7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8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pic>
        <p:nvPicPr>
          <p:cNvPr id="173" name="图片 17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33534" y="2652407"/>
            <a:ext cx="1587167" cy="1840463"/>
          </a:xfrm>
          <a:prstGeom prst="rect">
            <a:avLst/>
          </a:prstGeom>
        </p:spPr>
      </p:pic>
      <p:pic>
        <p:nvPicPr>
          <p:cNvPr id="174" name="图片 173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3823" y="2514544"/>
            <a:ext cx="1135528" cy="18949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/>
      <p:bldP spid="3" grpId="0"/>
      <p:bldP spid="80" grpId="0"/>
      <p:bldP spid="41" grpId="0"/>
      <p:bldP spid="77" grpId="0"/>
      <p:bldP spid="78" grpId="0"/>
      <p:bldP spid="79" grpId="0"/>
      <p:bldP spid="10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2465" y="566289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76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119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0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1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2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3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4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5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6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7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8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9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0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1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2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3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4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5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6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7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8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9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7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10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1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2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3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4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5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6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7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8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8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79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0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1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3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4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5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6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7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8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9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0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1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2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3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4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5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6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7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8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9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0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1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2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3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4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5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6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7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8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9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F1A2045C-011F-0118-7633-848013D6CEC2}"/>
              </a:ext>
            </a:extLst>
          </p:cNvPr>
          <p:cNvSpPr txBox="1"/>
          <p:nvPr/>
        </p:nvSpPr>
        <p:spPr>
          <a:xfrm>
            <a:off x="776368" y="1199269"/>
            <a:ext cx="89307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Large Scale Deep Reinforcement Learning</a:t>
            </a:r>
            <a:b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zh-CN" b="0" i="0" dirty="0">
              <a:solidFill>
                <a:srgbClr val="12121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Multi-Agent Deep Reinforcement Learning</a:t>
            </a:r>
            <a:b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zh-CN" b="0" i="0" dirty="0">
              <a:solidFill>
                <a:srgbClr val="12121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Offline Deep Reinforcement Learning</a:t>
            </a:r>
            <a:b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zh-CN" b="0" i="0" dirty="0">
              <a:solidFill>
                <a:srgbClr val="12121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Diversity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Curiosity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self-supervised DRL</a:t>
            </a:r>
            <a:b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zh-CN" b="0" i="0" dirty="0">
              <a:solidFill>
                <a:srgbClr val="12121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Meta Reinforcement Learning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3ED1C1D-8F1D-BA9F-9B7C-B99B4C36E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538" y="1199269"/>
            <a:ext cx="2661565" cy="237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661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2465" y="566289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76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119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0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1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2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3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4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5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6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7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8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9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0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1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2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3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4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5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6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7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8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9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7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10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1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2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3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4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5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6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7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8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8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79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0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1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3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4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5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6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7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8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9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0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1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2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3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4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5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6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7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8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9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0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1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2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3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4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5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6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7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8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9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sp>
        <p:nvSpPr>
          <p:cNvPr id="140" name="文本框 139">
            <a:extLst>
              <a:ext uri="{FF2B5EF4-FFF2-40B4-BE49-F238E27FC236}">
                <a16:creationId xmlns:a16="http://schemas.microsoft.com/office/drawing/2014/main" id="{03CFD89D-1AC8-46A4-278F-1F23DB4E3E1D}"/>
              </a:ext>
            </a:extLst>
          </p:cNvPr>
          <p:cNvSpPr txBox="1"/>
          <p:nvPr/>
        </p:nvSpPr>
        <p:spPr>
          <a:xfrm>
            <a:off x="337857" y="6548148"/>
            <a:ext cx="112350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Levine, Sergey, et al. "Offline reinforcement learning: Tutorial, review, and perspectives on open problems." </a:t>
            </a:r>
            <a:r>
              <a:rPr lang="en-US" altLang="zh-CN" sz="1400" b="0" i="1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400" b="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arXiv:2005.01643</a:t>
            </a:r>
            <a:r>
              <a:rPr lang="en-US" altLang="zh-CN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(2020).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BC3599A-CE8A-7E84-3706-66A8E4E54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229" y="1034847"/>
            <a:ext cx="10299541" cy="26780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5199D91-13CC-2091-80A8-8EE8617F1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4899" y="4128005"/>
            <a:ext cx="5153025" cy="192057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B810798-2EB7-206D-5472-7B884BE5EC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034" y="4146398"/>
            <a:ext cx="4657725" cy="188379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73E9D5D9-6D36-C44C-F3BE-E96325378DC5}"/>
              </a:ext>
            </a:extLst>
          </p:cNvPr>
          <p:cNvSpPr txBox="1"/>
          <p:nvPr/>
        </p:nvSpPr>
        <p:spPr>
          <a:xfrm>
            <a:off x="868080" y="3781487"/>
            <a:ext cx="978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sarsa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1" name="文本框 140">
            <a:extLst>
              <a:ext uri="{FF2B5EF4-FFF2-40B4-BE49-F238E27FC236}">
                <a16:creationId xmlns:a16="http://schemas.microsoft.com/office/drawing/2014/main" id="{96830DA8-98D1-27DB-DD54-635BE06E0A3A}"/>
              </a:ext>
            </a:extLst>
          </p:cNvPr>
          <p:cNvSpPr txBox="1"/>
          <p:nvPr/>
        </p:nvSpPr>
        <p:spPr>
          <a:xfrm>
            <a:off x="5741073" y="3758684"/>
            <a:ext cx="1450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q-learning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936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2465" y="566289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76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119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0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1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2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3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4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5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6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7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8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9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0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1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2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3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4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5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6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7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8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9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7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10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1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2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3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4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5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6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7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8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8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79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0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1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3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4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5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6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7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8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9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0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1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2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3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4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5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6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7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8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9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0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1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2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3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4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5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6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7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8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9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5E2EFE8E-56F5-0655-C2A6-F10FDD0066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71" y="1047696"/>
            <a:ext cx="3595307" cy="2696480"/>
          </a:xfrm>
          <a:prstGeom prst="rect">
            <a:avLst/>
          </a:prstGeom>
        </p:spPr>
      </p:pic>
      <p:sp>
        <p:nvSpPr>
          <p:cNvPr id="74" name="文本框 73">
            <a:extLst>
              <a:ext uri="{FF2B5EF4-FFF2-40B4-BE49-F238E27FC236}">
                <a16:creationId xmlns:a16="http://schemas.microsoft.com/office/drawing/2014/main" id="{EA517DB9-3118-E4C0-F9B5-145D712FC274}"/>
              </a:ext>
            </a:extLst>
          </p:cNvPr>
          <p:cNvSpPr txBox="1"/>
          <p:nvPr/>
        </p:nvSpPr>
        <p:spPr>
          <a:xfrm>
            <a:off x="485775" y="6421924"/>
            <a:ext cx="106156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hlinkClick r:id="rId5"/>
              </a:rPr>
              <a:t>https://sites.google.com/view/offlinerltutorial-neurips2020/home</a:t>
            </a:r>
            <a:endParaRPr lang="en-US" altLang="zh-CN" sz="1200" dirty="0"/>
          </a:p>
          <a:p>
            <a:r>
              <a:rPr lang="en-US" altLang="zh-CN" sz="1200" dirty="0"/>
              <a:t>https://offline-rl-neurips.github.io/2021/</a:t>
            </a:r>
            <a:endParaRPr lang="zh-CN" altLang="en-US" sz="12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F568C9D-16DD-282C-275D-EDD3F4D71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65" y="3895628"/>
            <a:ext cx="3633613" cy="237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CD14D09-CDE1-F002-DC7F-8BD429549A84}"/>
              </a:ext>
            </a:extLst>
          </p:cNvPr>
          <p:cNvSpPr txBox="1"/>
          <p:nvPr/>
        </p:nvSpPr>
        <p:spPr>
          <a:xfrm>
            <a:off x="5093485" y="3877965"/>
            <a:ext cx="64960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-apple-system"/>
              </a:rPr>
              <a:t>分类</a:t>
            </a: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Policy Constraint Methods</a:t>
            </a:r>
            <a:b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</a:b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Value Function Regularization Methods</a:t>
            </a:r>
            <a:b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</a:b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Model-based Methods</a:t>
            </a:r>
            <a:b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</a:b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121212"/>
                </a:solidFill>
                <a:effectLst/>
                <a:latin typeface="-apple-system"/>
              </a:rPr>
              <a:t>Uncertainty-based Methods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1D91459-8AAA-3D8C-8C4E-12AC0D789B83}"/>
              </a:ext>
            </a:extLst>
          </p:cNvPr>
          <p:cNvSpPr txBox="1"/>
          <p:nvPr/>
        </p:nvSpPr>
        <p:spPr>
          <a:xfrm>
            <a:off x="4978400" y="1145309"/>
            <a:ext cx="6122987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与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Imitation Learning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相比：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需要专家数据，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offline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不需要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不需要奖励，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offline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需要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offline</a:t>
            </a:r>
            <a:r>
              <a: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更加通用</a:t>
            </a: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3109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2465" y="566289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76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119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0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1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2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3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4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5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6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7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8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9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0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1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2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3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4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5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6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7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8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9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7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10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1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2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3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4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5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6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7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8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8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79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0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1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3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4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5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6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7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8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9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0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1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2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3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4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5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6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7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8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9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0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1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2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3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4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5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6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7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8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9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FFBF6B2E-20F3-70CF-3330-2EE6F1D80677}"/>
              </a:ext>
            </a:extLst>
          </p:cNvPr>
          <p:cNvSpPr txBox="1"/>
          <p:nvPr/>
        </p:nvSpPr>
        <p:spPr>
          <a:xfrm>
            <a:off x="3890611" y="587445"/>
            <a:ext cx="10792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121212"/>
                </a:solidFill>
                <a:latin typeface="-apple-system"/>
              </a:rPr>
              <a:t>Offline(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Batch</a:t>
            </a:r>
            <a:r>
              <a:rPr lang="en-US" altLang="zh-CN" b="1" dirty="0">
                <a:solidFill>
                  <a:srgbClr val="121212"/>
                </a:solidFill>
                <a:latin typeface="-apple-system"/>
              </a:rPr>
              <a:t>)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-apple-system"/>
              </a:rPr>
              <a:t> Reinforcement Learning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E6749CB-7194-E115-BA8D-48813D94D2B1}"/>
              </a:ext>
            </a:extLst>
          </p:cNvPr>
          <p:cNvSpPr txBox="1"/>
          <p:nvPr/>
        </p:nvSpPr>
        <p:spPr>
          <a:xfrm>
            <a:off x="602465" y="1070113"/>
            <a:ext cx="10792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Extrapolation Error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49B61D6-6EB1-E037-5BA3-2BAA450DDAFA}"/>
              </a:ext>
            </a:extLst>
          </p:cNvPr>
          <p:cNvSpPr txBox="1"/>
          <p:nvPr/>
        </p:nvSpPr>
        <p:spPr>
          <a:xfrm>
            <a:off x="718231" y="2180956"/>
            <a:ext cx="9746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两个网络：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behavioral-DDPG(</a:t>
            </a: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完全体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off-policy DDPG(</a:t>
            </a: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只有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Target Policy)</a:t>
            </a:r>
            <a:endParaRPr lang="zh-CN" altLang="en-US" sz="1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F1B260E5-713C-1609-C129-2A8D745B3FEB}"/>
              </a:ext>
            </a:extLst>
          </p:cNvPr>
          <p:cNvSpPr txBox="1"/>
          <p:nvPr/>
        </p:nvSpPr>
        <p:spPr>
          <a:xfrm>
            <a:off x="718231" y="2471508"/>
            <a:ext cx="7671304" cy="1348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三个</a:t>
            </a:r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Batch</a:t>
            </a:r>
            <a:r>
              <a:rPr lang="zh-CN" altLang="en-US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sz="1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Final buffer</a:t>
            </a:r>
            <a:r>
              <a:rPr lang="zh-CN" altLang="en-US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behavioral-DDPG 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训练得到的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100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万条数据</a:t>
            </a:r>
            <a:endParaRPr lang="en-US" altLang="zh-CN" sz="1400" i="0" dirty="0">
              <a:solidFill>
                <a:srgbClr val="121212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Concurrent</a:t>
            </a:r>
            <a:r>
              <a:rPr lang="zh-CN" altLang="en-US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behavioral-DDPG 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off-policy DDPG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同步训练至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100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万条数据</a:t>
            </a:r>
            <a:endParaRPr lang="en-US" altLang="zh-CN" sz="1400" i="0" dirty="0">
              <a:solidFill>
                <a:srgbClr val="121212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Imitation</a:t>
            </a:r>
            <a:r>
              <a:rPr lang="zh-CN" altLang="en-US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behavioral-DDPG 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训练好了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收敛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之后再去获取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100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万条数据（专家数据）</a:t>
            </a:r>
            <a:endParaRPr lang="zh-CN" altLang="en-US" sz="14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0" name="文本框 139">
            <a:extLst>
              <a:ext uri="{FF2B5EF4-FFF2-40B4-BE49-F238E27FC236}">
                <a16:creationId xmlns:a16="http://schemas.microsoft.com/office/drawing/2014/main" id="{61A31E36-5E88-6608-AE73-F323E5601ACA}"/>
              </a:ext>
            </a:extLst>
          </p:cNvPr>
          <p:cNvSpPr txBox="1"/>
          <p:nvPr/>
        </p:nvSpPr>
        <p:spPr>
          <a:xfrm>
            <a:off x="735180" y="1831221"/>
            <a:ext cx="57427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环境：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Hopper-v1</a:t>
            </a:r>
            <a:endParaRPr lang="zh-CN" altLang="en-US" sz="1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9684EA6-915A-BB5A-2596-FADC26074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670" y="635954"/>
            <a:ext cx="2886941" cy="2886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组合 35">
            <a:extLst>
              <a:ext uri="{FF2B5EF4-FFF2-40B4-BE49-F238E27FC236}">
                <a16:creationId xmlns:a16="http://schemas.microsoft.com/office/drawing/2014/main" id="{18F1DDFF-3EEA-D689-6641-ACD39D6354E3}"/>
              </a:ext>
            </a:extLst>
          </p:cNvPr>
          <p:cNvGrpSpPr/>
          <p:nvPr/>
        </p:nvGrpSpPr>
        <p:grpSpPr>
          <a:xfrm>
            <a:off x="8397670" y="3788432"/>
            <a:ext cx="2067130" cy="2435137"/>
            <a:chOff x="8397670" y="3788432"/>
            <a:chExt cx="2067130" cy="2435137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91B40A22-143C-D8E9-6AC8-D396AA6A1FAD}"/>
                </a:ext>
              </a:extLst>
            </p:cNvPr>
            <p:cNvGrpSpPr/>
            <p:nvPr/>
          </p:nvGrpSpPr>
          <p:grpSpPr>
            <a:xfrm>
              <a:off x="8397670" y="3788432"/>
              <a:ext cx="2067130" cy="2435137"/>
              <a:chOff x="8397670" y="3788432"/>
              <a:chExt cx="2067130" cy="2435137"/>
            </a:xfrm>
          </p:grpSpPr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10AC3588-4BF4-2A4E-0706-9602F8135011}"/>
                  </a:ext>
                </a:extLst>
              </p:cNvPr>
              <p:cNvGrpSpPr/>
              <p:nvPr/>
            </p:nvGrpSpPr>
            <p:grpSpPr>
              <a:xfrm>
                <a:off x="9337964" y="3846152"/>
                <a:ext cx="1126836" cy="2377417"/>
                <a:chOff x="9337964" y="3866261"/>
                <a:chExt cx="1126836" cy="2377417"/>
              </a:xfrm>
            </p:grpSpPr>
            <p:sp>
              <p:nvSpPr>
                <p:cNvPr id="7" name="椭圆 6">
                  <a:extLst>
                    <a:ext uri="{FF2B5EF4-FFF2-40B4-BE49-F238E27FC236}">
                      <a16:creationId xmlns:a16="http://schemas.microsoft.com/office/drawing/2014/main" id="{2103E342-97E6-B90C-0C60-43067C9239C8}"/>
                    </a:ext>
                  </a:extLst>
                </p:cNvPr>
                <p:cNvSpPr/>
                <p:nvPr/>
              </p:nvSpPr>
              <p:spPr>
                <a:xfrm>
                  <a:off x="9337964" y="3866261"/>
                  <a:ext cx="1126836" cy="665019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200" dirty="0">
                      <a:solidFill>
                        <a:schemeClr val="tx1"/>
                      </a:solidFill>
                    </a:rPr>
                    <a:t>行为策略</a:t>
                  </a:r>
                </a:p>
              </p:txBody>
            </p:sp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36334080-99FE-59A0-5B78-BB081B384EAE}"/>
                    </a:ext>
                  </a:extLst>
                </p:cNvPr>
                <p:cNvSpPr/>
                <p:nvPr/>
              </p:nvSpPr>
              <p:spPr>
                <a:xfrm>
                  <a:off x="9388763" y="4771022"/>
                  <a:ext cx="1025237" cy="6096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400" dirty="0">
                      <a:solidFill>
                        <a:schemeClr val="tx1"/>
                      </a:solidFill>
                    </a:rPr>
                    <a:t>经验池</a:t>
                  </a:r>
                </a:p>
              </p:txBody>
            </p:sp>
            <p:sp>
              <p:nvSpPr>
                <p:cNvPr id="9" name="椭圆 8">
                  <a:extLst>
                    <a:ext uri="{FF2B5EF4-FFF2-40B4-BE49-F238E27FC236}">
                      <a16:creationId xmlns:a16="http://schemas.microsoft.com/office/drawing/2014/main" id="{0AF057EB-43BE-AFFC-E81A-C7F975B0ED05}"/>
                    </a:ext>
                  </a:extLst>
                </p:cNvPr>
                <p:cNvSpPr/>
                <p:nvPr/>
              </p:nvSpPr>
              <p:spPr>
                <a:xfrm>
                  <a:off x="9337964" y="5594126"/>
                  <a:ext cx="1126836" cy="649552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sz="1200" dirty="0">
                      <a:solidFill>
                        <a:schemeClr val="tx1"/>
                      </a:solidFill>
                    </a:rPr>
                    <a:t>目标策略</a:t>
                  </a:r>
                </a:p>
              </p:txBody>
            </p:sp>
            <p:cxnSp>
              <p:nvCxnSpPr>
                <p:cNvPr id="11" name="直接箭头连接符 10">
                  <a:extLst>
                    <a:ext uri="{FF2B5EF4-FFF2-40B4-BE49-F238E27FC236}">
                      <a16:creationId xmlns:a16="http://schemas.microsoft.com/office/drawing/2014/main" id="{3F6F4E25-2297-9581-8D11-0F2FA5611CB2}"/>
                    </a:ext>
                  </a:extLst>
                </p:cNvPr>
                <p:cNvCxnSpPr>
                  <a:stCxn id="7" idx="4"/>
                  <a:endCxn id="8" idx="0"/>
                </p:cNvCxnSpPr>
                <p:nvPr/>
              </p:nvCxnSpPr>
              <p:spPr>
                <a:xfrm>
                  <a:off x="9901382" y="4531280"/>
                  <a:ext cx="0" cy="239742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直接箭头连接符 140">
                  <a:extLst>
                    <a:ext uri="{FF2B5EF4-FFF2-40B4-BE49-F238E27FC236}">
                      <a16:creationId xmlns:a16="http://schemas.microsoft.com/office/drawing/2014/main" id="{8F1FCB73-8683-70B3-5A33-D0CFA93D6351}"/>
                    </a:ext>
                  </a:extLst>
                </p:cNvPr>
                <p:cNvCxnSpPr/>
                <p:nvPr/>
              </p:nvCxnSpPr>
              <p:spPr>
                <a:xfrm>
                  <a:off x="9901381" y="5380622"/>
                  <a:ext cx="0" cy="239742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2425309E-F4BF-AEF1-5A17-04758632AA20}"/>
                  </a:ext>
                </a:extLst>
              </p:cNvPr>
              <p:cNvSpPr txBox="1"/>
              <p:nvPr/>
            </p:nvSpPr>
            <p:spPr>
              <a:xfrm>
                <a:off x="8397670" y="3788432"/>
                <a:ext cx="72505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完全体</a:t>
                </a:r>
              </a:p>
            </p:txBody>
          </p:sp>
        </p:grpSp>
        <p:cxnSp>
          <p:nvCxnSpPr>
            <p:cNvPr id="34" name="连接符: 肘形 33">
              <a:extLst>
                <a:ext uri="{FF2B5EF4-FFF2-40B4-BE49-F238E27FC236}">
                  <a16:creationId xmlns:a16="http://schemas.microsoft.com/office/drawing/2014/main" id="{37134476-1BC5-7817-15CC-76B219C07460}"/>
                </a:ext>
              </a:extLst>
            </p:cNvPr>
            <p:cNvCxnSpPr>
              <a:stCxn id="7" idx="2"/>
              <a:endCxn id="9" idx="2"/>
            </p:cNvCxnSpPr>
            <p:nvPr/>
          </p:nvCxnSpPr>
          <p:spPr>
            <a:xfrm rot="10800000" flipV="1">
              <a:off x="9337964" y="4178661"/>
              <a:ext cx="12700" cy="1720131"/>
            </a:xfrm>
            <a:prstGeom prst="bentConnector3">
              <a:avLst>
                <a:gd name="adj1" fmla="val 1800000"/>
              </a:avLst>
            </a:prstGeom>
            <a:ln>
              <a:prstDash val="dash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440969DB-3A40-FCB6-77E1-C7144016FEC9}"/>
                </a:ext>
              </a:extLst>
            </p:cNvPr>
            <p:cNvSpPr txBox="1"/>
            <p:nvPr/>
          </p:nvSpPr>
          <p:spPr>
            <a:xfrm>
              <a:off x="8622453" y="4859403"/>
              <a:ext cx="5073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更新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B009A3F-468C-7891-3289-433ADEC6B75E}"/>
              </a:ext>
            </a:extLst>
          </p:cNvPr>
          <p:cNvGrpSpPr/>
          <p:nvPr/>
        </p:nvGrpSpPr>
        <p:grpSpPr>
          <a:xfrm>
            <a:off x="4883314" y="3792100"/>
            <a:ext cx="3406736" cy="2527226"/>
            <a:chOff x="4970217" y="3482839"/>
            <a:chExt cx="3406736" cy="2527226"/>
          </a:xfrm>
        </p:grpSpPr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9DD92EEE-BC5A-9103-7739-3FAD7F2D3D7E}"/>
                </a:ext>
              </a:extLst>
            </p:cNvPr>
            <p:cNvGrpSpPr/>
            <p:nvPr/>
          </p:nvGrpSpPr>
          <p:grpSpPr>
            <a:xfrm>
              <a:off x="5674889" y="3482839"/>
              <a:ext cx="1126836" cy="2527226"/>
              <a:chOff x="9337964" y="3866261"/>
              <a:chExt cx="1126836" cy="2527226"/>
            </a:xfrm>
          </p:grpSpPr>
          <p:sp>
            <p:nvSpPr>
              <p:cNvPr id="145" name="椭圆 144">
                <a:extLst>
                  <a:ext uri="{FF2B5EF4-FFF2-40B4-BE49-F238E27FC236}">
                    <a16:creationId xmlns:a16="http://schemas.microsoft.com/office/drawing/2014/main" id="{2CF33531-4CEE-37A3-DF34-94B84F786B9D}"/>
                  </a:ext>
                </a:extLst>
              </p:cNvPr>
              <p:cNvSpPr/>
              <p:nvPr/>
            </p:nvSpPr>
            <p:spPr>
              <a:xfrm>
                <a:off x="9337964" y="3866261"/>
                <a:ext cx="1126836" cy="665019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dirty="0">
                    <a:solidFill>
                      <a:schemeClr val="tx1"/>
                    </a:solidFill>
                  </a:rPr>
                  <a:t>行为策略</a:t>
                </a:r>
              </a:p>
            </p:txBody>
          </p:sp>
          <p:sp>
            <p:nvSpPr>
              <p:cNvPr id="146" name="矩形 145">
                <a:extLst>
                  <a:ext uri="{FF2B5EF4-FFF2-40B4-BE49-F238E27FC236}">
                    <a16:creationId xmlns:a16="http://schemas.microsoft.com/office/drawing/2014/main" id="{EC9CD26C-109B-2D23-402C-5EDA68BE4A63}"/>
                  </a:ext>
                </a:extLst>
              </p:cNvPr>
              <p:cNvSpPr/>
              <p:nvPr/>
            </p:nvSpPr>
            <p:spPr>
              <a:xfrm>
                <a:off x="9388763" y="4771022"/>
                <a:ext cx="1025237" cy="6096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solidFill>
                      <a:schemeClr val="tx1"/>
                    </a:solidFill>
                  </a:rPr>
                  <a:t>经验池</a:t>
                </a:r>
              </a:p>
            </p:txBody>
          </p:sp>
          <p:sp>
            <p:nvSpPr>
              <p:cNvPr id="147" name="椭圆 146">
                <a:extLst>
                  <a:ext uri="{FF2B5EF4-FFF2-40B4-BE49-F238E27FC236}">
                    <a16:creationId xmlns:a16="http://schemas.microsoft.com/office/drawing/2014/main" id="{623B6B22-D47A-8A22-1C3F-7D9388745B7C}"/>
                  </a:ext>
                </a:extLst>
              </p:cNvPr>
              <p:cNvSpPr/>
              <p:nvPr/>
            </p:nvSpPr>
            <p:spPr>
              <a:xfrm>
                <a:off x="9337964" y="5743935"/>
                <a:ext cx="1126836" cy="649552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200" dirty="0">
                    <a:solidFill>
                      <a:schemeClr val="tx1"/>
                    </a:solidFill>
                  </a:rPr>
                  <a:t>目标策略</a:t>
                </a:r>
              </a:p>
            </p:txBody>
          </p:sp>
          <p:cxnSp>
            <p:nvCxnSpPr>
              <p:cNvPr id="148" name="直接箭头连接符 147">
                <a:extLst>
                  <a:ext uri="{FF2B5EF4-FFF2-40B4-BE49-F238E27FC236}">
                    <a16:creationId xmlns:a16="http://schemas.microsoft.com/office/drawing/2014/main" id="{C19754CB-3FB2-50E0-F2EC-437022B06D16}"/>
                  </a:ext>
                </a:extLst>
              </p:cNvPr>
              <p:cNvCxnSpPr>
                <a:stCxn id="145" idx="4"/>
                <a:endCxn id="146" idx="0"/>
              </p:cNvCxnSpPr>
              <p:nvPr/>
            </p:nvCxnSpPr>
            <p:spPr>
              <a:xfrm>
                <a:off x="9901382" y="4531280"/>
                <a:ext cx="0" cy="2397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接箭头连接符 148">
                <a:extLst>
                  <a:ext uri="{FF2B5EF4-FFF2-40B4-BE49-F238E27FC236}">
                    <a16:creationId xmlns:a16="http://schemas.microsoft.com/office/drawing/2014/main" id="{1AA617B2-0A42-0937-06EA-288B90D4EA0A}"/>
                  </a:ext>
                </a:extLst>
              </p:cNvPr>
              <p:cNvCxnSpPr>
                <a:cxnSpLocks/>
                <a:stCxn id="146" idx="2"/>
                <a:endCxn id="147" idx="0"/>
              </p:cNvCxnSpPr>
              <p:nvPr/>
            </p:nvCxnSpPr>
            <p:spPr>
              <a:xfrm>
                <a:off x="9901382" y="5380622"/>
                <a:ext cx="0" cy="36331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0" name="椭圆 149">
              <a:extLst>
                <a:ext uri="{FF2B5EF4-FFF2-40B4-BE49-F238E27FC236}">
                  <a16:creationId xmlns:a16="http://schemas.microsoft.com/office/drawing/2014/main" id="{246B0D3B-B1A3-3BB1-5FE1-CAFD90BE729C}"/>
                </a:ext>
              </a:extLst>
            </p:cNvPr>
            <p:cNvSpPr/>
            <p:nvPr/>
          </p:nvSpPr>
          <p:spPr>
            <a:xfrm>
              <a:off x="7250117" y="4367624"/>
              <a:ext cx="1126836" cy="649552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chemeClr val="tx1"/>
                  </a:solidFill>
                </a:rPr>
                <a:t>目标策略</a:t>
              </a:r>
            </a:p>
          </p:txBody>
        </p:sp>
        <p:cxnSp>
          <p:nvCxnSpPr>
            <p:cNvPr id="151" name="直接箭头连接符 150">
              <a:extLst>
                <a:ext uri="{FF2B5EF4-FFF2-40B4-BE49-F238E27FC236}">
                  <a16:creationId xmlns:a16="http://schemas.microsoft.com/office/drawing/2014/main" id="{894E3367-E8C4-8BF4-44FC-8836DC1B67FA}"/>
                </a:ext>
              </a:extLst>
            </p:cNvPr>
            <p:cNvCxnSpPr>
              <a:cxnSpLocks/>
              <a:stCxn id="146" idx="3"/>
              <a:endCxn id="150" idx="2"/>
            </p:cNvCxnSpPr>
            <p:nvPr/>
          </p:nvCxnSpPr>
          <p:spPr>
            <a:xfrm>
              <a:off x="6750925" y="4692400"/>
              <a:ext cx="49919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2BF4FD8-90B5-C8AB-DB81-2E0666373F70}"/>
                </a:ext>
              </a:extLst>
            </p:cNvPr>
            <p:cNvSpPr txBox="1"/>
            <p:nvPr/>
          </p:nvSpPr>
          <p:spPr>
            <a:xfrm>
              <a:off x="6693166" y="4743987"/>
              <a:ext cx="7469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Off-policy</a:t>
              </a:r>
              <a:endParaRPr lang="zh-CN" altLang="en-US" sz="1000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BEF05761-74D6-6885-4097-A633B089983F}"/>
                </a:ext>
              </a:extLst>
            </p:cNvPr>
            <p:cNvSpPr txBox="1"/>
            <p:nvPr/>
          </p:nvSpPr>
          <p:spPr>
            <a:xfrm>
              <a:off x="5423579" y="5044837"/>
              <a:ext cx="845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/>
                <a:t>behavioral</a:t>
              </a:r>
              <a:endParaRPr lang="zh-CN" altLang="en-US" sz="1200" dirty="0"/>
            </a:p>
          </p:txBody>
        </p:sp>
        <p:cxnSp>
          <p:nvCxnSpPr>
            <p:cNvPr id="38" name="连接符: 肘形 37">
              <a:extLst>
                <a:ext uri="{FF2B5EF4-FFF2-40B4-BE49-F238E27FC236}">
                  <a16:creationId xmlns:a16="http://schemas.microsoft.com/office/drawing/2014/main" id="{8E510B23-2CD0-D0FC-C9D5-2D301A3AF972}"/>
                </a:ext>
              </a:extLst>
            </p:cNvPr>
            <p:cNvCxnSpPr>
              <a:stCxn id="145" idx="2"/>
              <a:endCxn id="147" idx="2"/>
            </p:cNvCxnSpPr>
            <p:nvPr/>
          </p:nvCxnSpPr>
          <p:spPr>
            <a:xfrm rot="10800000" flipV="1">
              <a:off x="5674889" y="3815349"/>
              <a:ext cx="12700" cy="1869940"/>
            </a:xfrm>
            <a:prstGeom prst="bentConnector3">
              <a:avLst>
                <a:gd name="adj1" fmla="val 1800000"/>
              </a:avLst>
            </a:prstGeom>
            <a:ln>
              <a:prstDash val="dash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7B1BEF0E-A2FE-6137-3BCC-924FC31E9286}"/>
                </a:ext>
              </a:extLst>
            </p:cNvPr>
            <p:cNvSpPr txBox="1"/>
            <p:nvPr/>
          </p:nvSpPr>
          <p:spPr>
            <a:xfrm>
              <a:off x="4970217" y="4511171"/>
              <a:ext cx="49713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00" dirty="0"/>
                <a:t>更新</a:t>
              </a:r>
            </a:p>
          </p:txBody>
        </p:sp>
      </p:grpSp>
      <p:pic>
        <p:nvPicPr>
          <p:cNvPr id="41" name="图片 40">
            <a:extLst>
              <a:ext uri="{FF2B5EF4-FFF2-40B4-BE49-F238E27FC236}">
                <a16:creationId xmlns:a16="http://schemas.microsoft.com/office/drawing/2014/main" id="{7D810B8C-24EE-FA49-C533-58CD896FA6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2750" y="1188226"/>
            <a:ext cx="62865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979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2465" y="566289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9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20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0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0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0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0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0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0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0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1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2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2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2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95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9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9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9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9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9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9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9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0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20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97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98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0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1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3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4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5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6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7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8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59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0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1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3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4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6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7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8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8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8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8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8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8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8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8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9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9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9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6224698-C8AF-3B8E-5D79-DEC552C78D84}"/>
              </a:ext>
            </a:extLst>
          </p:cNvPr>
          <p:cNvSpPr txBox="1"/>
          <p:nvPr/>
        </p:nvSpPr>
        <p:spPr>
          <a:xfrm>
            <a:off x="602465" y="1060216"/>
            <a:ext cx="6403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Extrapolation Error</a:t>
            </a:r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9AB893B9-094A-914D-BFBF-F47D3AD34492}"/>
              </a:ext>
            </a:extLst>
          </p:cNvPr>
          <p:cNvSpPr txBox="1"/>
          <p:nvPr/>
        </p:nvSpPr>
        <p:spPr>
          <a:xfrm>
            <a:off x="640771" y="1704888"/>
            <a:ext cx="9667011" cy="102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Absent Data</a:t>
            </a:r>
            <a:r>
              <a:rPr lang="zh-CN" altLang="en-US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400" dirty="0">
                <a:solidFill>
                  <a:srgbClr val="12121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各种情况下的数据无法完全的获取</a:t>
            </a:r>
            <a:endParaRPr lang="en-US" altLang="zh-CN" sz="1400" dirty="0">
              <a:solidFill>
                <a:srgbClr val="121212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Model Bias</a:t>
            </a:r>
            <a:r>
              <a:rPr lang="zh-CN" altLang="en-US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每个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Batch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都不是无限的，就会导致对数据的分布产生有偏估计</a:t>
            </a:r>
            <a:endParaRPr lang="en-US" altLang="zh-CN" sz="1400" i="0" dirty="0">
              <a:solidFill>
                <a:srgbClr val="121212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Training Mismatch</a:t>
            </a:r>
            <a:r>
              <a:rPr lang="zh-CN" altLang="en-US" sz="1400" b="1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即使有足够的数据，但是</a:t>
            </a:r>
            <a:r>
              <a:rPr lang="en-US" altLang="zh-CN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Batch</a:t>
            </a:r>
            <a:r>
              <a:rPr lang="zh-CN" altLang="en-US" sz="1400" i="0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中的数据和需要训练的目标策略产生的数据的分布是不匹配的</a:t>
            </a:r>
            <a:endParaRPr lang="zh-CN" altLang="en-US" sz="14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EE2259A-8422-6FC9-FDBB-DF92E0FEC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4263" y="2918402"/>
            <a:ext cx="5067300" cy="7810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CCD48B2-2D5A-CA6D-641D-FA51E9FAF76C}"/>
              </a:ext>
            </a:extLst>
          </p:cNvPr>
          <p:cNvSpPr txBox="1"/>
          <p:nvPr/>
        </p:nvSpPr>
        <p:spPr>
          <a:xfrm>
            <a:off x="824675" y="4673600"/>
            <a:ext cx="9085943" cy="1142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latin typeface="宋体" panose="02010600030101010101" pitchFamily="2" charset="-122"/>
                <a:ea typeface="宋体" panose="02010600030101010101" pitchFamily="2" charset="-122"/>
              </a:rPr>
              <a:t>总结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训练过程中走到了某个状态某个动作，但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Batch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里面没有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分布不匹配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A0DD425-E02F-C209-10AA-43EC103236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65" y="3659018"/>
            <a:ext cx="3762375" cy="552450"/>
          </a:xfrm>
          <a:prstGeom prst="rect">
            <a:avLst/>
          </a:prstGeom>
        </p:spPr>
      </p:pic>
      <p:grpSp>
        <p:nvGrpSpPr>
          <p:cNvPr id="40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2465" y="566289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41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90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1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2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3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4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5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6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7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8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9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0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1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2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3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4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5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6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7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8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43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81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2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3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4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5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6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7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8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9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47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0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1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2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3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4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5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6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7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8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59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0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1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2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3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4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5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6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7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8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69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0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1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2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3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4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5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6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7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8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79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0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b="1"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sp>
        <p:nvSpPr>
          <p:cNvPr id="111" name="文本框 110">
            <a:extLst>
              <a:ext uri="{FF2B5EF4-FFF2-40B4-BE49-F238E27FC236}">
                <a16:creationId xmlns:a16="http://schemas.microsoft.com/office/drawing/2014/main" id="{6C4A01A2-B243-ED03-CED3-B76A9A8ABE5D}"/>
              </a:ext>
            </a:extLst>
          </p:cNvPr>
          <p:cNvSpPr txBox="1"/>
          <p:nvPr/>
        </p:nvSpPr>
        <p:spPr>
          <a:xfrm>
            <a:off x="602465" y="1090410"/>
            <a:ext cx="10792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Batch-Constrained Reinforcement Learning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D39E97-2BB7-52CE-7C45-58075C853744}"/>
              </a:ext>
            </a:extLst>
          </p:cNvPr>
          <p:cNvSpPr txBox="1"/>
          <p:nvPr/>
        </p:nvSpPr>
        <p:spPr>
          <a:xfrm>
            <a:off x="660602" y="1521097"/>
            <a:ext cx="6970485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Minimize the distance of selected actions to the data in the batch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 to states where familiar data can be observed.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Maximize the value function.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E452C37-7A94-6097-EA92-CED8297C4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61" y="2911741"/>
            <a:ext cx="4606844" cy="85254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3F19ACA-4FB7-91DC-19FE-E9FF63117A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465" y="4194909"/>
            <a:ext cx="4131042" cy="173088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FE14A93-3853-5F6A-A053-5335150FA8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29205" y="2911741"/>
            <a:ext cx="4865462" cy="103451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E2113EC-F118-A011-96CB-DDEF3BA067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29206" y="3946259"/>
            <a:ext cx="4865461" cy="104318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5EA0722D-DF78-5711-47DA-ED58D3D54CA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29205" y="4989440"/>
            <a:ext cx="4742010" cy="1402123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51B935F4-E725-74DE-2C1C-A560A67851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230" y="2867433"/>
            <a:ext cx="10210800" cy="3093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2465" y="566289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76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119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0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1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2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3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4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5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6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7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8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29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0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1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2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3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4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5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6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7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8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39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7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10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1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2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3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4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5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6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7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18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  <p:grpSp>
          <p:nvGrpSpPr>
            <p:cNvPr id="78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79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0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1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3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4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5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6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7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8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89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0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1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2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3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4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5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6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7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8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99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0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1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2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3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4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5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6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7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8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  <p:sp>
            <p:nvSpPr>
              <p:cNvPr id="109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chemeClr val="bg1"/>
                  </a:solidFill>
                  <a:latin typeface="宋体" panose="02010600030101010101" charset="-122"/>
                  <a:ea typeface="宋体" panose="02010600030101010101" charset="-122"/>
                </a:endParaRPr>
              </a:p>
            </p:txBody>
          </p:sp>
        </p:grpSp>
      </p:grpSp>
      <p:sp>
        <p:nvSpPr>
          <p:cNvPr id="140" name="文本框 139">
            <a:extLst>
              <a:ext uri="{FF2B5EF4-FFF2-40B4-BE49-F238E27FC236}">
                <a16:creationId xmlns:a16="http://schemas.microsoft.com/office/drawing/2014/main" id="{9970F02A-17AB-0CFA-88FE-BA18DE18684C}"/>
              </a:ext>
            </a:extLst>
          </p:cNvPr>
          <p:cNvSpPr txBox="1"/>
          <p:nvPr/>
        </p:nvSpPr>
        <p:spPr>
          <a:xfrm>
            <a:off x="602465" y="1097872"/>
            <a:ext cx="10792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Batch-Constrained deep Q-learning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014992F-BE92-415C-7B97-EF3AD72E5E59}"/>
                  </a:ext>
                </a:extLst>
              </p:cNvPr>
              <p:cNvSpPr txBox="1"/>
              <p:nvPr/>
            </p:nvSpPr>
            <p:spPr>
              <a:xfrm>
                <a:off x="602463" y="1653370"/>
                <a:ext cx="6389463" cy="20906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状态动作空间是离散的：</a:t>
                </a:r>
                <a:endParaRPr lang="en-US" altLang="zh-CN" sz="16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160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</m:ctrlPr>
                      </m:sSubSupPr>
                      <m:e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  <m:t>𝑃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  <m:t>𝐵</m:t>
                        </m:r>
                      </m:sub>
                      <m:sup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  <m:t>𝐺</m:t>
                        </m:r>
                      </m:sup>
                    </m:sSubSup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(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𝑎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|</m:t>
                    </m:r>
                    <m:r>
                      <m:rPr>
                        <m:sty m:val="p"/>
                      </m:rPr>
                      <a:rPr lang="en-US" altLang="zh-CN" sz="1600" i="1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s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)</m:t>
                    </m:r>
                  </m:oMath>
                </a14:m>
                <a:r>
                  <a:rPr lang="en-US" altLang="zh-CN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: </a:t>
                </a: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训练一个边际似然函数来获得对应状态</a:t>
                </a:r>
                <a:r>
                  <a:rPr lang="en-US" altLang="zh-CN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s</a:t>
                </a: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下</a:t>
                </a:r>
                <a:r>
                  <a:rPr lang="en-US" altLang="zh-CN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Batch</a:t>
                </a: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中所含的动作的概率</a:t>
                </a:r>
                <a:endParaRPr lang="en-US" altLang="zh-CN" sz="16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状态动作空间是连续的：</a:t>
                </a:r>
                <a:endParaRPr lang="en-US" altLang="zh-CN" sz="16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生成模型：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1600" i="1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  <m:t>G</m:t>
                        </m:r>
                      </m:e>
                      <m:sub>
                        <m:r>
                          <a:rPr lang="zh-CN" altLang="en-US" sz="160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  <m:t>𝜔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(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𝑠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)</m:t>
                    </m:r>
                  </m:oMath>
                </a14:m>
                <a:r>
                  <a:rPr lang="en-US" altLang="zh-CN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,</a:t>
                </a: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根据</a:t>
                </a:r>
                <a:r>
                  <a:rPr lang="en-US" altLang="zh-CN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Batch</a:t>
                </a: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的数据训练一个</a:t>
                </a:r>
                <a:r>
                  <a:rPr lang="en-US" altLang="zh-CN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VAE,</a:t>
                </a: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返回动作</a:t>
                </a:r>
                <a:endParaRPr lang="en-US" altLang="zh-CN" sz="16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altLang="zh-CN" sz="16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  <a:p>
                <a:pPr lvl="1"/>
                <a:endParaRPr lang="en-US" altLang="zh-CN" sz="16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扰动模型：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</m:ctrlPr>
                      </m:sSubPr>
                      <m:e>
                        <m:r>
                          <a:rPr lang="zh-CN" altLang="en-US" sz="1600" i="1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  <m:t>𝜉</m:t>
                        </m:r>
                      </m:e>
                      <m:sub>
                        <m:r>
                          <a:rPr lang="zh-CN" altLang="en-US" sz="160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</a:rPr>
                          <m:t>𝜙</m:t>
                        </m:r>
                      </m:sub>
                    </m:sSub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(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𝑠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,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𝑎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,</m:t>
                    </m:r>
                    <m:r>
                      <m:rPr>
                        <m:sty m:val="p"/>
                      </m:rPr>
                      <a:rPr lang="el-GR" altLang="zh-CN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r>
                      <a:rPr lang="en-US" altLang="zh-CN" sz="1600" b="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)</m:t>
                    </m:r>
                  </m:oMath>
                </a14:m>
                <a:endPara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4014992F-BE92-415C-7B97-EF3AD72E5E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463" y="1653370"/>
                <a:ext cx="6389463" cy="2090637"/>
              </a:xfrm>
              <a:prstGeom prst="rect">
                <a:avLst/>
              </a:prstGeom>
              <a:blipFill>
                <a:blip r:embed="rId4"/>
                <a:stretch>
                  <a:fillRect l="-382" t="-875" b="-11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>
            <a:extLst>
              <a:ext uri="{FF2B5EF4-FFF2-40B4-BE49-F238E27FC236}">
                <a16:creationId xmlns:a16="http://schemas.microsoft.com/office/drawing/2014/main" id="{67224C05-0EC1-D6E6-8134-6E2356B123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2986" y="2910438"/>
            <a:ext cx="4665342" cy="446979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2B604919-A03D-453E-C8F3-CFF22D9F1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613" y="769681"/>
            <a:ext cx="2937420" cy="266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preview">
            <a:extLst>
              <a:ext uri="{FF2B5EF4-FFF2-40B4-BE49-F238E27FC236}">
                <a16:creationId xmlns:a16="http://schemas.microsoft.com/office/drawing/2014/main" id="{8393D284-BB51-15AE-EDB1-440F7567C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6982" y="3658725"/>
            <a:ext cx="5103524" cy="2366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AE28789-6077-047D-05D2-40FD55EDAB8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340"/>
          <a:stretch/>
        </p:blipFill>
        <p:spPr>
          <a:xfrm>
            <a:off x="1030552" y="3744007"/>
            <a:ext cx="4474321" cy="10096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69967849-E6A7-2984-42AF-A2CAB7A50447}"/>
                  </a:ext>
                </a:extLst>
              </p:cNvPr>
              <p:cNvSpPr txBox="1"/>
              <p:nvPr/>
            </p:nvSpPr>
            <p:spPr>
              <a:xfrm>
                <a:off x="1004510" y="4895273"/>
                <a:ext cx="559949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=1,</m:t>
                    </m:r>
                    <m:r>
                      <m:rPr>
                        <m:sty m:val="p"/>
                      </m:rPr>
                      <a:rPr lang="el-GR" altLang="zh-CN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r>
                      <a:rPr lang="en-US" altLang="zh-CN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</m:t>
                    </m:r>
                    <m:r>
                      <a:rPr lang="zh-CN" alt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整个</m:t>
                    </m:r>
                  </m:oMath>
                </a14:m>
                <a:r>
                  <a:rPr lang="zh-CN" altLang="en-US" sz="14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算法就变成了行为克隆（</a:t>
                </a:r>
                <a:r>
                  <a:rPr lang="en-US" altLang="zh-CN" sz="14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BC</a:t>
                </a:r>
                <a:r>
                  <a:rPr lang="zh-CN" altLang="en-US" sz="14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）</a:t>
                </a:r>
                <a:endParaRPr lang="en-US" altLang="zh-CN" sz="14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→∞,</m:t>
                    </m:r>
                    <m:r>
                      <m:rPr>
                        <m:sty m:val="p"/>
                      </m:rPr>
                      <a:rPr lang="el-GR" altLang="zh-CN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r>
                      <a:rPr lang="en-US" altLang="zh-CN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</m:oMath>
                </a14:m>
                <a:r>
                  <a:rPr lang="zh-CN" altLang="en-US" sz="14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 整个算法就变成了普通的</a:t>
                </a:r>
                <a:r>
                  <a:rPr lang="en-US" altLang="zh-CN" sz="14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deep Q-learning</a:t>
                </a:r>
                <a:endParaRPr lang="zh-CN" altLang="en-US" sz="14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69967849-E6A7-2984-42AF-A2CAB7A504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4510" y="4895273"/>
                <a:ext cx="5599490" cy="523220"/>
              </a:xfrm>
              <a:prstGeom prst="rect">
                <a:avLst/>
              </a:prstGeom>
              <a:blipFill>
                <a:blip r:embed="rId9"/>
                <a:stretch>
                  <a:fillRect t="-3488" b="-104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02465" y="566289"/>
            <a:ext cx="1088504" cy="432048"/>
            <a:chOff x="3768308" y="2508637"/>
            <a:chExt cx="4655383" cy="1847076"/>
          </a:xfrm>
          <a:solidFill>
            <a:srgbClr val="1A3C72"/>
          </a:solidFill>
        </p:grpSpPr>
        <p:grpSp>
          <p:nvGrpSpPr>
            <p:cNvPr id="3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86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4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77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5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6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pic>
        <p:nvPicPr>
          <p:cNvPr id="94" name="图片 93">
            <a:extLst>
              <a:ext uri="{FF2B5EF4-FFF2-40B4-BE49-F238E27FC236}">
                <a16:creationId xmlns:a16="http://schemas.microsoft.com/office/drawing/2014/main" id="{BAC4C9F7-6011-390A-CCE8-8B80035ED3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52723"/>
            <a:ext cx="4760569" cy="475255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43FE872-22FD-20A3-3154-73B5D16DA71C}"/>
              </a:ext>
            </a:extLst>
          </p:cNvPr>
          <p:cNvSpPr/>
          <p:nvPr/>
        </p:nvSpPr>
        <p:spPr>
          <a:xfrm>
            <a:off x="6345382" y="2078182"/>
            <a:ext cx="2382982" cy="23090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0E392DED-21C6-8B25-2061-A9FDD38DAE04}"/>
              </a:ext>
            </a:extLst>
          </p:cNvPr>
          <p:cNvSpPr/>
          <p:nvPr/>
        </p:nvSpPr>
        <p:spPr>
          <a:xfrm>
            <a:off x="7430654" y="2544618"/>
            <a:ext cx="2027382" cy="23090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9B1D259-F777-879F-E6A9-E014622F3D0B}"/>
              </a:ext>
            </a:extLst>
          </p:cNvPr>
          <p:cNvSpPr/>
          <p:nvPr/>
        </p:nvSpPr>
        <p:spPr>
          <a:xfrm>
            <a:off x="2335188" y="1323321"/>
            <a:ext cx="1811419" cy="79432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Batch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E99B471-92E4-4A54-7522-F6E05E9774B9}"/>
              </a:ext>
            </a:extLst>
          </p:cNvPr>
          <p:cNvSpPr txBox="1"/>
          <p:nvPr/>
        </p:nvSpPr>
        <p:spPr>
          <a:xfrm>
            <a:off x="2456307" y="839966"/>
            <a:ext cx="1681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训练的数据池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FE6FD34D-E824-4A4D-5AD3-178FAA7EAC6E}"/>
                  </a:ext>
                </a:extLst>
              </p:cNvPr>
              <p:cNvSpPr txBox="1"/>
              <p:nvPr/>
            </p:nvSpPr>
            <p:spPr>
              <a:xfrm>
                <a:off x="4510932" y="1535818"/>
                <a:ext cx="10806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zh-CN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τ</m:t>
                      </m:r>
                      <m:r>
                        <m:rPr>
                          <m:nor/>
                        </m:rPr>
                        <a:rPr lang="en-US" altLang="zh-CN" b="0" i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altLang="zh-CN" dirty="0"/>
                        <m:t>(</m:t>
                      </m:r>
                      <m:r>
                        <m:rPr>
                          <m:nor/>
                        </m:rPr>
                        <a:rPr lang="en-US" altLang="zh-CN" dirty="0"/>
                        <m:t>s</m:t>
                      </m:r>
                      <m:r>
                        <m:rPr>
                          <m:nor/>
                        </m:rPr>
                        <a:rPr lang="en-US" altLang="zh-CN" dirty="0"/>
                        <m:t>,</m:t>
                      </m:r>
                      <m:r>
                        <m:rPr>
                          <m:nor/>
                        </m:rPr>
                        <a:rPr lang="en-US" altLang="zh-CN" dirty="0"/>
                        <m:t>a</m:t>
                      </m:r>
                      <m:r>
                        <m:rPr>
                          <m:nor/>
                        </m:rPr>
                        <a:rPr lang="en-US" altLang="zh-CN" dirty="0"/>
                        <m:t>,</m:t>
                      </m:r>
                      <m:r>
                        <m:rPr>
                          <m:nor/>
                        </m:rPr>
                        <a:rPr lang="en-US" altLang="zh-CN" dirty="0"/>
                        <m:t>r</m:t>
                      </m:r>
                      <m:r>
                        <m:rPr>
                          <m:nor/>
                        </m:rPr>
                        <a:rPr lang="en-US" altLang="zh-CN" dirty="0"/>
                        <m:t>,</m:t>
                      </m:r>
                      <m:r>
                        <m:rPr>
                          <m:nor/>
                        </m:rPr>
                        <a:rPr lang="en-US" altLang="zh-CN" dirty="0"/>
                        <m:t>s</m:t>
                      </m:r>
                      <m:r>
                        <m:rPr>
                          <m:nor/>
                        </m:rPr>
                        <a:rPr lang="en-US" altLang="zh-CN" dirty="0"/>
                        <m:t>’)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FE6FD34D-E824-4A4D-5AD3-178FAA7EAC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0932" y="1535818"/>
                <a:ext cx="1080655" cy="369332"/>
              </a:xfrm>
              <a:prstGeom prst="rect">
                <a:avLst/>
              </a:prstGeom>
              <a:blipFill>
                <a:blip r:embed="rId5"/>
                <a:stretch>
                  <a:fillRect r="-12429" b="-98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E8149C8B-0C23-0559-DD3D-A186C7BC7D33}"/>
              </a:ext>
            </a:extLst>
          </p:cNvPr>
          <p:cNvCxnSpPr>
            <a:stCxn id="7" idx="1"/>
            <a:endCxn id="5" idx="3"/>
          </p:cNvCxnSpPr>
          <p:nvPr/>
        </p:nvCxnSpPr>
        <p:spPr>
          <a:xfrm flipH="1">
            <a:off x="4146607" y="1720484"/>
            <a:ext cx="36432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8DEFE1C0-48CE-4AAB-FE4A-FDDD403ADC3D}"/>
              </a:ext>
            </a:extLst>
          </p:cNvPr>
          <p:cNvSpPr/>
          <p:nvPr/>
        </p:nvSpPr>
        <p:spPr>
          <a:xfrm>
            <a:off x="2829879" y="2577157"/>
            <a:ext cx="822036" cy="4664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Mini-batch</a:t>
            </a:r>
            <a:endParaRPr lang="zh-CN" altLang="en-US" sz="1100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07017BFE-ECF4-7854-05E6-1A2AB159A930}"/>
              </a:ext>
            </a:extLst>
          </p:cNvPr>
          <p:cNvCxnSpPr>
            <a:stCxn id="5" idx="2"/>
            <a:endCxn id="10" idx="0"/>
          </p:cNvCxnSpPr>
          <p:nvPr/>
        </p:nvCxnSpPr>
        <p:spPr>
          <a:xfrm flipH="1">
            <a:off x="3240897" y="2117648"/>
            <a:ext cx="1" cy="459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884CEA0E-4902-555C-6A68-40A6D8A16623}"/>
                  </a:ext>
                </a:extLst>
              </p:cNvPr>
              <p:cNvSpPr/>
              <p:nvPr/>
            </p:nvSpPr>
            <p:spPr>
              <a:xfrm>
                <a:off x="4707515" y="2561810"/>
                <a:ext cx="822036" cy="46643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zh-CN" altLang="en-US" sz="140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sub>
                      </m:sSub>
                      <m:r>
                        <a:rPr lang="en-US" altLang="zh-CN" sz="1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1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altLang="zh-CN" sz="1400" b="0" i="1" smtClean="0">
                          <a:latin typeface="Cambria Math" panose="02040503050406030204" pitchFamily="18" charset="0"/>
                        </a:rPr>
                        <m:t>′)</m:t>
                      </m:r>
                    </m:oMath>
                  </m:oMathPara>
                </a14:m>
                <a:endParaRPr lang="zh-CN" altLang="en-US" sz="1400" dirty="0"/>
              </a:p>
            </p:txBody>
          </p:sp>
        </mc:Choice>
        <mc:Fallback xmlns=""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884CEA0E-4902-555C-6A68-40A6D8A166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7515" y="2561810"/>
                <a:ext cx="822036" cy="466430"/>
              </a:xfrm>
              <a:prstGeom prst="ellipse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14">
            <a:extLst>
              <a:ext uri="{FF2B5EF4-FFF2-40B4-BE49-F238E27FC236}">
                <a16:creationId xmlns:a16="http://schemas.microsoft.com/office/drawing/2014/main" id="{95803D4E-AF0E-BD63-C27F-E01339D5FF74}"/>
              </a:ext>
            </a:extLst>
          </p:cNvPr>
          <p:cNvSpPr txBox="1"/>
          <p:nvPr/>
        </p:nvSpPr>
        <p:spPr>
          <a:xfrm>
            <a:off x="3282734" y="2187590"/>
            <a:ext cx="4739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N</a:t>
            </a:r>
            <a:endParaRPr lang="zh-CN" altLang="en-US" sz="1400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252F48EB-1046-B50C-17F6-9FFE2FC88EF9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3651915" y="2646950"/>
            <a:ext cx="1055600" cy="148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A36429C2-0030-971A-4889-50BD68424FEC}"/>
              </a:ext>
            </a:extLst>
          </p:cNvPr>
          <p:cNvSpPr txBox="1"/>
          <p:nvPr/>
        </p:nvSpPr>
        <p:spPr>
          <a:xfrm>
            <a:off x="3726308" y="2343939"/>
            <a:ext cx="8220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ea"/>
              <a:buAutoNum type="circleNumDbPlain"/>
            </a:pP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训练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C3F2A4-B083-2F9C-4883-C8845D71A389}"/>
              </a:ext>
            </a:extLst>
          </p:cNvPr>
          <p:cNvSpPr txBox="1"/>
          <p:nvPr/>
        </p:nvSpPr>
        <p:spPr>
          <a:xfrm>
            <a:off x="4650894" y="2350231"/>
            <a:ext cx="10806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宋体" panose="02010600030101010101" pitchFamily="2" charset="-122"/>
                <a:ea typeface="宋体" panose="02010600030101010101" pitchFamily="2" charset="-122"/>
              </a:rPr>
              <a:t>靠近正态分布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12A69814-2B33-A9D8-67A3-562534F716D3}"/>
                  </a:ext>
                </a:extLst>
              </p:cNvPr>
              <p:cNvSpPr/>
              <p:nvPr/>
            </p:nvSpPr>
            <p:spPr>
              <a:xfrm>
                <a:off x="4715975" y="3256847"/>
                <a:ext cx="822036" cy="443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50" i="1" smtClean="0"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</m:ctrlPr>
                        </m:sSubPr>
                        <m:e>
                          <m:r>
                            <a:rPr lang="zh-CN" altLang="en-US" sz="1050" i="1"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𝜉</m:t>
                          </m:r>
                        </m:e>
                        <m:sub>
                          <m:r>
                            <a:rPr lang="zh-CN" altLang="en-US" sz="1050" i="1" smtClean="0"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𝜙</m:t>
                          </m:r>
                        </m:sub>
                      </m:sSub>
                      <m:r>
                        <a:rPr lang="en-US" altLang="zh-CN" sz="1050" b="0" i="1" smtClean="0"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(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𝑠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′,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𝑎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,</m:t>
                      </m:r>
                      <m:r>
                        <m:rPr>
                          <m:sty m:val="p"/>
                        </m:rPr>
                        <a:rPr lang="el-GR" altLang="zh-CN" sz="105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Φ</m:t>
                      </m:r>
                      <m:r>
                        <a:rPr lang="en-US" altLang="zh-CN" sz="1050" b="0" i="1" smtClean="0"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)</m:t>
                      </m:r>
                    </m:oMath>
                  </m:oMathPara>
                </a14:m>
                <a:endParaRPr lang="zh-CN" altLang="en-US" sz="1050" dirty="0"/>
              </a:p>
            </p:txBody>
          </p:sp>
        </mc:Choice>
        <mc:Fallback xmlns=""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12A69814-2B33-A9D8-67A3-562534F716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5975" y="3256847"/>
                <a:ext cx="822036" cy="443400"/>
              </a:xfrm>
              <a:prstGeom prst="ellipse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文本框 21">
            <a:extLst>
              <a:ext uri="{FF2B5EF4-FFF2-40B4-BE49-F238E27FC236}">
                <a16:creationId xmlns:a16="http://schemas.microsoft.com/office/drawing/2014/main" id="{9942DED1-4D66-BE99-9086-1D03C1966306}"/>
              </a:ext>
            </a:extLst>
          </p:cNvPr>
          <p:cNvSpPr txBox="1"/>
          <p:nvPr/>
        </p:nvSpPr>
        <p:spPr>
          <a:xfrm>
            <a:off x="4988412" y="2954172"/>
            <a:ext cx="295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+</a:t>
            </a:r>
            <a:endParaRPr lang="zh-CN" altLang="en-US" dirty="0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76DD7797-8742-8450-4EF8-50D6B3E57D32}"/>
              </a:ext>
            </a:extLst>
          </p:cNvPr>
          <p:cNvCxnSpPr>
            <a:cxnSpLocks/>
            <a:stCxn id="121" idx="2"/>
          </p:cNvCxnSpPr>
          <p:nvPr/>
        </p:nvCxnSpPr>
        <p:spPr>
          <a:xfrm flipH="1">
            <a:off x="4005147" y="3881995"/>
            <a:ext cx="1108846" cy="3423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37CC074E-81F2-C493-6D7B-FCDDD93E2F2A}"/>
              </a:ext>
            </a:extLst>
          </p:cNvPr>
          <p:cNvSpPr/>
          <p:nvPr/>
        </p:nvSpPr>
        <p:spPr>
          <a:xfrm>
            <a:off x="2686463" y="3958103"/>
            <a:ext cx="1015999" cy="6256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更新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Q-network</a:t>
            </a:r>
            <a:endParaRPr lang="zh-CN" altLang="en-US" sz="1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7BBD427-0A0B-A7EB-FEA5-0004365A6ED9}"/>
                  </a:ext>
                </a:extLst>
              </p:cNvPr>
              <p:cNvSpPr txBox="1"/>
              <p:nvPr/>
            </p:nvSpPr>
            <p:spPr>
              <a:xfrm>
                <a:off x="4039428" y="3893374"/>
                <a:ext cx="11088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zh-CN" sz="12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τ</m:t>
                      </m:r>
                      <m:r>
                        <a:rPr lang="en-US" altLang="zh-CN" sz="1200" b="0" i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CN" sz="12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CN" sz="12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AND</m:t>
                      </m:r>
                      <m:r>
                        <a:rPr lang="en-US" altLang="zh-CN" sz="12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′,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200" dirty="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7BBD427-0A0B-A7EB-FEA5-0004365A6E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9428" y="3893374"/>
                <a:ext cx="1108846" cy="276999"/>
              </a:xfrm>
              <a:prstGeom prst="rect">
                <a:avLst/>
              </a:prstGeom>
              <a:blipFill>
                <a:blip r:embed="rId8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7" name="直接箭头连接符 116">
            <a:extLst>
              <a:ext uri="{FF2B5EF4-FFF2-40B4-BE49-F238E27FC236}">
                <a16:creationId xmlns:a16="http://schemas.microsoft.com/office/drawing/2014/main" id="{123759F5-334B-C059-236D-D2B32A09C517}"/>
              </a:ext>
            </a:extLst>
          </p:cNvPr>
          <p:cNvCxnSpPr>
            <a:cxnSpLocks/>
          </p:cNvCxnSpPr>
          <p:nvPr/>
        </p:nvCxnSpPr>
        <p:spPr>
          <a:xfrm flipV="1">
            <a:off x="3629966" y="2925830"/>
            <a:ext cx="972916" cy="301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文本框 106">
                <a:extLst>
                  <a:ext uri="{FF2B5EF4-FFF2-40B4-BE49-F238E27FC236}">
                    <a16:creationId xmlns:a16="http://schemas.microsoft.com/office/drawing/2014/main" id="{A51CDE76-35B6-6DB6-8F5C-9454CF1B2B00}"/>
                  </a:ext>
                </a:extLst>
              </p:cNvPr>
              <p:cNvSpPr txBox="1"/>
              <p:nvPr/>
            </p:nvSpPr>
            <p:spPr>
              <a:xfrm>
                <a:off x="3711348" y="3043593"/>
                <a:ext cx="58759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228600" indent="-228600">
                  <a:buFont typeface="+mj-ea"/>
                  <a:buAutoNum type="circleNumDbPlain"/>
                  <a:defRPr sz="1200">
                    <a:latin typeface="宋体" panose="02010600030101010101" pitchFamily="2" charset="-122"/>
                    <a:ea typeface="宋体" panose="02010600030101010101" pitchFamily="2" charset="-122"/>
                  </a:defRPr>
                </a:lvl1pPr>
              </a:lstStyle>
              <a:p>
                <a:pPr>
                  <a:buFont typeface="+mj-ea"/>
                  <a:buAutoNum type="circleNumDbPlain" startAt="2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τ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7" name="文本框 106">
                <a:extLst>
                  <a:ext uri="{FF2B5EF4-FFF2-40B4-BE49-F238E27FC236}">
                    <a16:creationId xmlns:a16="http://schemas.microsoft.com/office/drawing/2014/main" id="{A51CDE76-35B6-6DB6-8F5C-9454CF1B2B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1348" y="3043593"/>
                <a:ext cx="587597" cy="276999"/>
              </a:xfrm>
              <a:prstGeom prst="rect">
                <a:avLst/>
              </a:prstGeom>
              <a:blipFill>
                <a:blip r:embed="rId9"/>
                <a:stretch>
                  <a:fillRect l="-1042" b="-173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1" name="矩形 120">
            <a:extLst>
              <a:ext uri="{FF2B5EF4-FFF2-40B4-BE49-F238E27FC236}">
                <a16:creationId xmlns:a16="http://schemas.microsoft.com/office/drawing/2014/main" id="{0A087444-7F05-903D-7273-422EFE2B3ED6}"/>
              </a:ext>
            </a:extLst>
          </p:cNvPr>
          <p:cNvSpPr/>
          <p:nvPr/>
        </p:nvSpPr>
        <p:spPr>
          <a:xfrm>
            <a:off x="4602882" y="2352739"/>
            <a:ext cx="1022222" cy="152925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5D8F829B-C099-B729-14B8-6321F40AB54B}"/>
              </a:ext>
            </a:extLst>
          </p:cNvPr>
          <p:cNvSpPr txBox="1"/>
          <p:nvPr/>
        </p:nvSpPr>
        <p:spPr>
          <a:xfrm>
            <a:off x="4200548" y="4132430"/>
            <a:ext cx="20111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得到</a:t>
            </a:r>
            <a:r>
              <a:rPr lang="en-US" altLang="zh-CN" sz="1200" dirty="0">
                <a:latin typeface="宋体" panose="02010600030101010101" pitchFamily="2" charset="-122"/>
                <a:ea typeface="宋体" panose="02010600030101010101" pitchFamily="2" charset="-122"/>
              </a:rPr>
              <a:t>constrained</a:t>
            </a: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1200" dirty="0">
                <a:latin typeface="宋体" panose="02010600030101010101" pitchFamily="2" charset="-122"/>
                <a:ea typeface="宋体" panose="02010600030101010101" pitchFamily="2" charset="-122"/>
              </a:rPr>
              <a:t>action</a:t>
            </a:r>
            <a:endParaRPr lang="zh-CN" altLang="en-US" sz="12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C26A2F73-E3DD-BC4A-1843-38866851C1B9}"/>
              </a:ext>
            </a:extLst>
          </p:cNvPr>
          <p:cNvSpPr/>
          <p:nvPr/>
        </p:nvSpPr>
        <p:spPr>
          <a:xfrm>
            <a:off x="2431933" y="3648097"/>
            <a:ext cx="1573214" cy="227736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5B892830-84ED-9E7A-6168-277B582A99ED}"/>
                  </a:ext>
                </a:extLst>
              </p:cNvPr>
              <p:cNvSpPr/>
              <p:nvPr/>
            </p:nvSpPr>
            <p:spPr>
              <a:xfrm>
                <a:off x="2686462" y="4924109"/>
                <a:ext cx="1015999" cy="62565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4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更新扰动模型</a:t>
                </a:r>
                <a14:m>
                  <m:oMath xmlns:m="http://schemas.openxmlformats.org/officeDocument/2006/math">
                    <m:r>
                      <a:rPr lang="zh-CN" altLang="en-US" sz="1400" i="1" smtClean="0">
                        <a:latin typeface="Cambria Math" panose="02040503050406030204" pitchFamily="18" charset="0"/>
                        <a:ea typeface="宋体" panose="02010600030101010101" pitchFamily="2" charset="-122"/>
                      </a:rPr>
                      <m:t>𝜙</m:t>
                    </m:r>
                  </m:oMath>
                </a14:m>
                <a:endParaRPr lang="zh-CN" altLang="en-US" sz="1400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5B892830-84ED-9E7A-6168-277B582A99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6462" y="4924109"/>
                <a:ext cx="1015999" cy="625655"/>
              </a:xfrm>
              <a:prstGeom prst="rect">
                <a:avLst/>
              </a:prstGeom>
              <a:blipFill>
                <a:blip r:embed="rId10"/>
                <a:stretch>
                  <a:fillRect b="-98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3" name="连接符: 肘形 132">
            <a:extLst>
              <a:ext uri="{FF2B5EF4-FFF2-40B4-BE49-F238E27FC236}">
                <a16:creationId xmlns:a16="http://schemas.microsoft.com/office/drawing/2014/main" id="{797E4DE2-DA47-B12C-C49B-21B2B34F4F50}"/>
              </a:ext>
            </a:extLst>
          </p:cNvPr>
          <p:cNvCxnSpPr>
            <a:stCxn id="134" idx="2"/>
            <a:endCxn id="5" idx="1"/>
          </p:cNvCxnSpPr>
          <p:nvPr/>
        </p:nvCxnSpPr>
        <p:spPr>
          <a:xfrm rot="5400000" flipH="1">
            <a:off x="674375" y="3381298"/>
            <a:ext cx="4204978" cy="883352"/>
          </a:xfrm>
          <a:prstGeom prst="bentConnector4">
            <a:avLst>
              <a:gd name="adj1" fmla="val -5436"/>
              <a:gd name="adj2" fmla="val 29526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>
            <a:extLst>
              <a:ext uri="{FF2B5EF4-FFF2-40B4-BE49-F238E27FC236}">
                <a16:creationId xmlns:a16="http://schemas.microsoft.com/office/drawing/2014/main" id="{B057AE6E-C7C3-663D-F95F-4EE658AB1CB3}"/>
              </a:ext>
            </a:extLst>
          </p:cNvPr>
          <p:cNvSpPr txBox="1"/>
          <p:nvPr/>
        </p:nvSpPr>
        <p:spPr>
          <a:xfrm>
            <a:off x="1274785" y="1351747"/>
            <a:ext cx="94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循环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T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次</a:t>
            </a:r>
          </a:p>
        </p:txBody>
      </p:sp>
      <p:pic>
        <p:nvPicPr>
          <p:cNvPr id="141" name="图片 140">
            <a:extLst>
              <a:ext uri="{FF2B5EF4-FFF2-40B4-BE49-F238E27FC236}">
                <a16:creationId xmlns:a16="http://schemas.microsoft.com/office/drawing/2014/main" id="{B83BE081-BE82-E98B-4BCA-7044F3C22A1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96000" y="5849232"/>
            <a:ext cx="3859427" cy="512837"/>
          </a:xfrm>
          <a:prstGeom prst="rect">
            <a:avLst/>
          </a:prstGeom>
        </p:spPr>
      </p:pic>
      <p:cxnSp>
        <p:nvCxnSpPr>
          <p:cNvPr id="143" name="连接符: 肘形 142">
            <a:extLst>
              <a:ext uri="{FF2B5EF4-FFF2-40B4-BE49-F238E27FC236}">
                <a16:creationId xmlns:a16="http://schemas.microsoft.com/office/drawing/2014/main" id="{22E02324-3718-44E8-A97D-6C7C7B848716}"/>
              </a:ext>
            </a:extLst>
          </p:cNvPr>
          <p:cNvCxnSpPr>
            <a:cxnSpLocks/>
            <a:endCxn id="141" idx="1"/>
          </p:cNvCxnSpPr>
          <p:nvPr/>
        </p:nvCxnSpPr>
        <p:spPr>
          <a:xfrm rot="5400000">
            <a:off x="5500649" y="5048736"/>
            <a:ext cx="1652267" cy="461563"/>
          </a:xfrm>
          <a:prstGeom prst="bentConnector4">
            <a:avLst>
              <a:gd name="adj1" fmla="val -245"/>
              <a:gd name="adj2" fmla="val 14952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矩形 157">
            <a:extLst>
              <a:ext uri="{FF2B5EF4-FFF2-40B4-BE49-F238E27FC236}">
                <a16:creationId xmlns:a16="http://schemas.microsoft.com/office/drawing/2014/main" id="{DFF050A2-F043-6E66-F523-A68ABA4AA324}"/>
              </a:ext>
            </a:extLst>
          </p:cNvPr>
          <p:cNvSpPr/>
          <p:nvPr/>
        </p:nvSpPr>
        <p:spPr>
          <a:xfrm>
            <a:off x="888235" y="2375830"/>
            <a:ext cx="1119608" cy="111515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59" name="直接箭头连接符 158">
            <a:extLst>
              <a:ext uri="{FF2B5EF4-FFF2-40B4-BE49-F238E27FC236}">
                <a16:creationId xmlns:a16="http://schemas.microsoft.com/office/drawing/2014/main" id="{47F3A7FF-1697-350B-DACB-559321D7DC50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001833" y="2810375"/>
            <a:ext cx="8280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3" name="椭圆 162">
                <a:extLst>
                  <a:ext uri="{FF2B5EF4-FFF2-40B4-BE49-F238E27FC236}">
                    <a16:creationId xmlns:a16="http://schemas.microsoft.com/office/drawing/2014/main" id="{C9E57D45-B75F-538E-9DA9-20E910EAB782}"/>
                  </a:ext>
                </a:extLst>
              </p:cNvPr>
              <p:cNvSpPr/>
              <p:nvPr/>
            </p:nvSpPr>
            <p:spPr>
              <a:xfrm>
                <a:off x="912643" y="2509582"/>
                <a:ext cx="1040059" cy="66235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200" i="1">
                        <a:latin typeface="Cambria Math" panose="02040503050406030204" pitchFamily="18" charset="0"/>
                      </a:rPr>
                      <m:t>Q</m:t>
                    </m:r>
                  </m:oMath>
                </a14:m>
                <a:r>
                  <a:rPr lang="en-US" altLang="zh-CN" sz="1200" dirty="0"/>
                  <a:t>-network</a:t>
                </a:r>
                <a:endParaRPr lang="zh-CN" altLang="en-US" sz="1200" dirty="0"/>
              </a:p>
            </p:txBody>
          </p:sp>
        </mc:Choice>
        <mc:Fallback xmlns="">
          <p:sp>
            <p:nvSpPr>
              <p:cNvPr id="163" name="椭圆 162">
                <a:extLst>
                  <a:ext uri="{FF2B5EF4-FFF2-40B4-BE49-F238E27FC236}">
                    <a16:creationId xmlns:a16="http://schemas.microsoft.com/office/drawing/2014/main" id="{C9E57D45-B75F-538E-9DA9-20E910EAB7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643" y="2509582"/>
                <a:ext cx="1040059" cy="662354"/>
              </a:xfrm>
              <a:prstGeom prst="ellipse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6" name="文本框 155">
            <a:extLst>
              <a:ext uri="{FF2B5EF4-FFF2-40B4-BE49-F238E27FC236}">
                <a16:creationId xmlns:a16="http://schemas.microsoft.com/office/drawing/2014/main" id="{021AD0B4-FC2F-C831-BFD7-A0CB7CFD71E9}"/>
              </a:ext>
            </a:extLst>
          </p:cNvPr>
          <p:cNvSpPr txBox="1"/>
          <p:nvPr/>
        </p:nvSpPr>
        <p:spPr>
          <a:xfrm>
            <a:off x="575754" y="4199468"/>
            <a:ext cx="17847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得到非</a:t>
            </a:r>
            <a:r>
              <a:rPr lang="en-US" altLang="zh-CN" sz="1050" dirty="0"/>
              <a:t>constrained</a:t>
            </a:r>
            <a:r>
              <a:rPr lang="zh-CN" altLang="en-US" sz="1050" dirty="0"/>
              <a:t>的</a:t>
            </a:r>
            <a:r>
              <a:rPr lang="en-US" altLang="zh-CN" sz="1050" dirty="0"/>
              <a:t>action</a:t>
            </a:r>
            <a:endParaRPr lang="zh-CN" altLang="en-US" sz="1050" dirty="0"/>
          </a:p>
        </p:txBody>
      </p:sp>
      <p:cxnSp>
        <p:nvCxnSpPr>
          <p:cNvPr id="165" name="直接箭头连接符 164">
            <a:extLst>
              <a:ext uri="{FF2B5EF4-FFF2-40B4-BE49-F238E27FC236}">
                <a16:creationId xmlns:a16="http://schemas.microsoft.com/office/drawing/2014/main" id="{0BDCCAF5-3E34-9E64-6A7C-F7BC966F5D33}"/>
              </a:ext>
            </a:extLst>
          </p:cNvPr>
          <p:cNvCxnSpPr>
            <a:cxnSpLocks/>
            <a:stCxn id="158" idx="2"/>
          </p:cNvCxnSpPr>
          <p:nvPr/>
        </p:nvCxnSpPr>
        <p:spPr>
          <a:xfrm>
            <a:off x="1448039" y="3490986"/>
            <a:ext cx="967817" cy="719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文本框 172">
                <a:extLst>
                  <a:ext uri="{FF2B5EF4-FFF2-40B4-BE49-F238E27FC236}">
                    <a16:creationId xmlns:a16="http://schemas.microsoft.com/office/drawing/2014/main" id="{DE8961F8-1B83-C7EF-74B8-8937A016C026}"/>
                  </a:ext>
                </a:extLst>
              </p:cNvPr>
              <p:cNvSpPr txBox="1"/>
              <p:nvPr/>
            </p:nvSpPr>
            <p:spPr>
              <a:xfrm>
                <a:off x="2116797" y="2511501"/>
                <a:ext cx="58759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228600" indent="-228600">
                  <a:buFont typeface="+mj-ea"/>
                  <a:buAutoNum type="circleNumDbPlain"/>
                  <a:defRPr sz="1200">
                    <a:latin typeface="宋体" panose="02010600030101010101" pitchFamily="2" charset="-122"/>
                    <a:ea typeface="宋体" panose="02010600030101010101" pitchFamily="2" charset="-122"/>
                  </a:defRPr>
                </a:lvl1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zh-CN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τ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73" name="文本框 172">
                <a:extLst>
                  <a:ext uri="{FF2B5EF4-FFF2-40B4-BE49-F238E27FC236}">
                    <a16:creationId xmlns:a16="http://schemas.microsoft.com/office/drawing/2014/main" id="{DE8961F8-1B83-C7EF-74B8-8937A016C0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16797" y="2511501"/>
                <a:ext cx="587597" cy="276999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5" name="文本框 174">
                <a:extLst>
                  <a:ext uri="{FF2B5EF4-FFF2-40B4-BE49-F238E27FC236}">
                    <a16:creationId xmlns:a16="http://schemas.microsoft.com/office/drawing/2014/main" id="{8DF5ADF2-0724-A7E5-CD81-B530B7921271}"/>
                  </a:ext>
                </a:extLst>
              </p:cNvPr>
              <p:cNvSpPr txBox="1"/>
              <p:nvPr/>
            </p:nvSpPr>
            <p:spPr>
              <a:xfrm>
                <a:off x="1274932" y="3720664"/>
                <a:ext cx="11088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altLang="zh-CN" sz="12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τ</m:t>
                      </m:r>
                      <m:r>
                        <a:rPr lang="en-US" altLang="zh-CN" sz="1200" b="0" i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CN" sz="12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CN" sz="12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AND</m:t>
                      </m:r>
                      <m:r>
                        <a:rPr lang="en-US" altLang="zh-CN" sz="12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′,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200" dirty="0"/>
              </a:p>
            </p:txBody>
          </p:sp>
        </mc:Choice>
        <mc:Fallback xmlns="">
          <p:sp>
            <p:nvSpPr>
              <p:cNvPr id="175" name="文本框 174">
                <a:extLst>
                  <a:ext uri="{FF2B5EF4-FFF2-40B4-BE49-F238E27FC236}">
                    <a16:creationId xmlns:a16="http://schemas.microsoft.com/office/drawing/2014/main" id="{8DF5ADF2-0724-A7E5-CD81-B530B79212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4932" y="3720664"/>
                <a:ext cx="1108846" cy="276999"/>
              </a:xfrm>
              <a:prstGeom prst="rect">
                <a:avLst/>
              </a:prstGeom>
              <a:blipFill>
                <a:blip r:embed="rId14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63" grpId="0" animBg="1"/>
      <p:bldP spid="156" grpId="0"/>
      <p:bldP spid="173" grpId="0"/>
      <p:bldP spid="17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b86b897-7041-40d4-b8ad-d7fb155c3b31"/>
</p:tagLst>
</file>

<file path=ppt/theme/theme1.xml><?xml version="1.0" encoding="utf-8"?>
<a:theme xmlns:a="http://schemas.openxmlformats.org/drawingml/2006/main" name="Office 主题​​">
  <a:themeElements>
    <a:clrScheme name="国潮风">
      <a:dk1>
        <a:srgbClr val="000000"/>
      </a:dk1>
      <a:lt1>
        <a:sysClr val="window" lastClr="FFFFFF"/>
      </a:lt1>
      <a:dk2>
        <a:srgbClr val="262626"/>
      </a:dk2>
      <a:lt2>
        <a:srgbClr val="F2F2F2"/>
      </a:lt2>
      <a:accent1>
        <a:srgbClr val="E1713B"/>
      </a:accent1>
      <a:accent2>
        <a:srgbClr val="AA2E39"/>
      </a:accent2>
      <a:accent3>
        <a:srgbClr val="1A3C72"/>
      </a:accent3>
      <a:accent4>
        <a:srgbClr val="5149F9"/>
      </a:accent4>
      <a:accent5>
        <a:srgbClr val="51DF80"/>
      </a:accent5>
      <a:accent6>
        <a:srgbClr val="19D4F3"/>
      </a:accent6>
      <a:hlink>
        <a:srgbClr val="0563C1"/>
      </a:hlink>
      <a:folHlink>
        <a:srgbClr val="954F72"/>
      </a:folHlink>
    </a:clrScheme>
    <a:fontScheme name="1">
      <a:majorFont>
        <a:latin typeface="江西拙楷"/>
        <a:ea typeface="江西拙楷"/>
        <a:cs typeface=""/>
      </a:majorFont>
      <a:minorFont>
        <a:latin typeface="阿里巴巴普惠体 R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空白</Template>
  <TotalTime>950</TotalTime>
  <Words>808</Words>
  <Application>Microsoft Office PowerPoint</Application>
  <PresentationFormat>宽屏</PresentationFormat>
  <Paragraphs>118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-apple-system</vt:lpstr>
      <vt:lpstr>阿里巴巴普惠体 R</vt:lpstr>
      <vt:lpstr>等线</vt:lpstr>
      <vt:lpstr>江西拙楷</vt:lpstr>
      <vt:lpstr>宋体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朵 云</dc:creator>
  <cp:lastModifiedBy>2791663221@qq.com</cp:lastModifiedBy>
  <cp:revision>216</cp:revision>
  <dcterms:created xsi:type="dcterms:W3CDTF">2022-01-26T08:31:27Z</dcterms:created>
  <dcterms:modified xsi:type="dcterms:W3CDTF">2022-08-12T03:23:12Z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</Properties>
</file>

<file path=docProps/thumbnail.jpeg>
</file>